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65" r:id="rId2"/>
    <p:sldId id="306" r:id="rId3"/>
    <p:sldId id="401" r:id="rId4"/>
    <p:sldId id="300" r:id="rId5"/>
    <p:sldId id="372" r:id="rId6"/>
    <p:sldId id="373" r:id="rId7"/>
    <p:sldId id="374" r:id="rId8"/>
    <p:sldId id="375" r:id="rId9"/>
    <p:sldId id="376" r:id="rId10"/>
    <p:sldId id="270" r:id="rId11"/>
    <p:sldId id="268" r:id="rId12"/>
    <p:sldId id="299" r:id="rId13"/>
    <p:sldId id="303" r:id="rId14"/>
    <p:sldId id="301" r:id="rId15"/>
    <p:sldId id="304" r:id="rId16"/>
    <p:sldId id="305" r:id="rId17"/>
    <p:sldId id="257" r:id="rId18"/>
    <p:sldId id="258" r:id="rId19"/>
    <p:sldId id="261" r:id="rId20"/>
    <p:sldId id="259" r:id="rId21"/>
    <p:sldId id="260" r:id="rId22"/>
    <p:sldId id="307" r:id="rId23"/>
    <p:sldId id="262" r:id="rId24"/>
    <p:sldId id="308" r:id="rId25"/>
    <p:sldId id="366" r:id="rId26"/>
    <p:sldId id="309" r:id="rId27"/>
    <p:sldId id="265" r:id="rId28"/>
    <p:sldId id="368" r:id="rId29"/>
    <p:sldId id="369" r:id="rId30"/>
    <p:sldId id="367" r:id="rId31"/>
    <p:sldId id="370" r:id="rId32"/>
    <p:sldId id="371" r:id="rId33"/>
    <p:sldId id="281" r:id="rId34"/>
    <p:sldId id="282" r:id="rId35"/>
    <p:sldId id="399" r:id="rId36"/>
    <p:sldId id="284" r:id="rId37"/>
    <p:sldId id="286" r:id="rId38"/>
    <p:sldId id="288" r:id="rId39"/>
    <p:sldId id="290" r:id="rId40"/>
    <p:sldId id="277" r:id="rId41"/>
    <p:sldId id="385" r:id="rId42"/>
    <p:sldId id="280" r:id="rId43"/>
    <p:sldId id="400" r:id="rId44"/>
    <p:sldId id="386" r:id="rId45"/>
    <p:sldId id="387" r:id="rId46"/>
    <p:sldId id="388" r:id="rId47"/>
    <p:sldId id="297" r:id="rId48"/>
    <p:sldId id="393" r:id="rId49"/>
    <p:sldId id="394" r:id="rId50"/>
    <p:sldId id="395" r:id="rId51"/>
    <p:sldId id="389" r:id="rId52"/>
    <p:sldId id="3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27118-BA87-4F1E-B5FF-051532AE0EE6}"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6A915-BD1B-44F8-9C69-8FA90CD99753}" type="slidenum">
              <a:rPr lang="en-US" smtClean="0"/>
              <a:t>‹#›</a:t>
            </a:fld>
            <a:endParaRPr lang="en-US"/>
          </a:p>
        </p:txBody>
      </p:sp>
    </p:spTree>
    <p:extLst>
      <p:ext uri="{BB962C8B-B14F-4D97-AF65-F5344CB8AC3E}">
        <p14:creationId xmlns:p14="http://schemas.microsoft.com/office/powerpoint/2010/main" val="183815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6A915-BD1B-44F8-9C69-8FA90CD99753}" type="slidenum">
              <a:rPr lang="en-US" smtClean="0"/>
              <a:t>3</a:t>
            </a:fld>
            <a:endParaRPr lang="en-US"/>
          </a:p>
        </p:txBody>
      </p:sp>
    </p:spTree>
    <p:extLst>
      <p:ext uri="{BB962C8B-B14F-4D97-AF65-F5344CB8AC3E}">
        <p14:creationId xmlns:p14="http://schemas.microsoft.com/office/powerpoint/2010/main" val="1470279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F882-693F-478A-8984-70A31C52FA36}"/>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6CAA352-33CA-4220-BE66-BFC51A1AC2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0F39838-0565-4597-98D1-CB38660DB8C1}"/>
              </a:ext>
            </a:extLst>
          </p:cNvPr>
          <p:cNvSpPr>
            <a:spLocks noGrp="1"/>
          </p:cNvSpPr>
          <p:nvPr>
            <p:ph type="dt" sz="half" idx="10"/>
          </p:nvPr>
        </p:nvSpPr>
        <p:spPr/>
        <p:txBody>
          <a:bodyPr/>
          <a:lstStyle/>
          <a:p>
            <a:fld id="{3AEF8274-FB96-49C4-9D6E-9D2C2D401B55}" type="datetime1">
              <a:rPr lang="en-US" smtClean="0"/>
              <a:t>4/3/2024</a:t>
            </a:fld>
            <a:endParaRPr lang="en-US"/>
          </a:p>
        </p:txBody>
      </p:sp>
      <p:sp>
        <p:nvSpPr>
          <p:cNvPr id="5" name="Footer Placeholder 4">
            <a:extLst>
              <a:ext uri="{FF2B5EF4-FFF2-40B4-BE49-F238E27FC236}">
                <a16:creationId xmlns:a16="http://schemas.microsoft.com/office/drawing/2014/main" id="{D4C5452D-74CB-4A3A-9D85-6CDBC21F0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30DE4-ED07-40F9-9C16-2ACC3FD215C4}"/>
              </a:ext>
            </a:extLst>
          </p:cNvPr>
          <p:cNvSpPr>
            <a:spLocks noGrp="1"/>
          </p:cNvSpPr>
          <p:nvPr>
            <p:ph type="sldNum" sz="quarter" idx="12"/>
          </p:nvPr>
        </p:nvSpPr>
        <p:spPr/>
        <p:txBody>
          <a:bodyPr/>
          <a:lstStyle/>
          <a:p>
            <a:fld id="{B74EB0F0-7D7E-412A-B235-20FE2876EE16}" type="slidenum">
              <a:rPr lang="en-US" smtClean="0"/>
              <a:t>‹#›</a:t>
            </a:fld>
            <a:endParaRPr lang="en-US"/>
          </a:p>
        </p:txBody>
      </p:sp>
      <p:pic>
        <p:nvPicPr>
          <p:cNvPr id="7" name="Picture 6">
            <a:extLst>
              <a:ext uri="{FF2B5EF4-FFF2-40B4-BE49-F238E27FC236}">
                <a16:creationId xmlns:a16="http://schemas.microsoft.com/office/drawing/2014/main" id="{96477961-878C-4ABF-BB3C-FC7EB975CA2B}"/>
              </a:ext>
            </a:extLst>
          </p:cNvPr>
          <p:cNvPicPr>
            <a:picLocks noChangeAspect="1"/>
          </p:cNvPicPr>
          <p:nvPr userDrawn="1"/>
        </p:nvPicPr>
        <p:blipFill>
          <a:blip r:embed="rId2">
            <a:lum/>
            <a:alphaModFix/>
          </a:blip>
          <a:srcRect/>
          <a:stretch>
            <a:fillRect/>
          </a:stretch>
        </p:blipFill>
        <p:spPr>
          <a:xfrm>
            <a:off x="838200" y="4734413"/>
            <a:ext cx="3160414" cy="1417595"/>
          </a:xfrm>
          <a:prstGeom prst="rect">
            <a:avLst/>
          </a:prstGeom>
          <a:noFill/>
          <a:ln>
            <a:noFill/>
          </a:ln>
        </p:spPr>
      </p:pic>
      <p:sp>
        <p:nvSpPr>
          <p:cNvPr id="8" name="Freeform: Shape 7">
            <a:extLst>
              <a:ext uri="{FF2B5EF4-FFF2-40B4-BE49-F238E27FC236}">
                <a16:creationId xmlns:a16="http://schemas.microsoft.com/office/drawing/2014/main" id="{69DA0942-36F4-44D2-989D-6FFF57252C20}"/>
              </a:ext>
            </a:extLst>
          </p:cNvPr>
          <p:cNvSpPr/>
          <p:nvPr userDrawn="1"/>
        </p:nvSpPr>
        <p:spPr>
          <a:xfrm>
            <a:off x="4038600" y="5735637"/>
            <a:ext cx="5508000" cy="74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9" name="Freeform: Shape 8">
            <a:extLst>
              <a:ext uri="{FF2B5EF4-FFF2-40B4-BE49-F238E27FC236}">
                <a16:creationId xmlns:a16="http://schemas.microsoft.com/office/drawing/2014/main" id="{8E773B61-1620-4E28-871B-8ED74233F20E}"/>
              </a:ext>
            </a:extLst>
          </p:cNvPr>
          <p:cNvSpPr/>
          <p:nvPr userDrawn="1"/>
        </p:nvSpPr>
        <p:spPr>
          <a:xfrm>
            <a:off x="4038600" y="5844357"/>
            <a:ext cx="5577840" cy="165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Tree>
    <p:extLst>
      <p:ext uri="{BB962C8B-B14F-4D97-AF65-F5344CB8AC3E}">
        <p14:creationId xmlns:p14="http://schemas.microsoft.com/office/powerpoint/2010/main" val="307542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260F-7846-4DA2-BBD0-473703D85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55302A-B711-4343-9128-92C37D1B39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CB34-505D-4ADF-8490-7B551BB5994A}"/>
              </a:ext>
            </a:extLst>
          </p:cNvPr>
          <p:cNvSpPr>
            <a:spLocks noGrp="1"/>
          </p:cNvSpPr>
          <p:nvPr>
            <p:ph type="dt" sz="half" idx="10"/>
          </p:nvPr>
        </p:nvSpPr>
        <p:spPr/>
        <p:txBody>
          <a:bodyPr/>
          <a:lstStyle/>
          <a:p>
            <a:fld id="{21F265F5-8649-4246-BA7B-3CBB332E39AF}" type="datetime1">
              <a:rPr lang="en-US" smtClean="0"/>
              <a:t>4/3/2024</a:t>
            </a:fld>
            <a:endParaRPr lang="en-US"/>
          </a:p>
        </p:txBody>
      </p:sp>
      <p:sp>
        <p:nvSpPr>
          <p:cNvPr id="5" name="Footer Placeholder 4">
            <a:extLst>
              <a:ext uri="{FF2B5EF4-FFF2-40B4-BE49-F238E27FC236}">
                <a16:creationId xmlns:a16="http://schemas.microsoft.com/office/drawing/2014/main" id="{2D662B4A-18F0-4CE4-BE8E-3FBBFB8AD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AF3F7-B719-4619-9455-4240B45C178A}"/>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212201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DAE27-3070-49C5-954D-0EAB397B3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B4DE4-8967-4CE3-A361-E0EB941F3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09D48-57B1-4277-968B-0C26BBBCF06D}"/>
              </a:ext>
            </a:extLst>
          </p:cNvPr>
          <p:cNvSpPr>
            <a:spLocks noGrp="1"/>
          </p:cNvSpPr>
          <p:nvPr>
            <p:ph type="dt" sz="half" idx="10"/>
          </p:nvPr>
        </p:nvSpPr>
        <p:spPr/>
        <p:txBody>
          <a:bodyPr/>
          <a:lstStyle/>
          <a:p>
            <a:fld id="{E5FBC7AC-6050-4018-BA5E-91C5AD6816F9}" type="datetime1">
              <a:rPr lang="en-US" smtClean="0"/>
              <a:t>4/3/2024</a:t>
            </a:fld>
            <a:endParaRPr lang="en-US"/>
          </a:p>
        </p:txBody>
      </p:sp>
      <p:sp>
        <p:nvSpPr>
          <p:cNvPr id="5" name="Footer Placeholder 4">
            <a:extLst>
              <a:ext uri="{FF2B5EF4-FFF2-40B4-BE49-F238E27FC236}">
                <a16:creationId xmlns:a16="http://schemas.microsoft.com/office/drawing/2014/main" id="{2FEBA19C-A2FC-41C6-B98C-F8FE03B1E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DB934-7CE4-4B97-A07F-8DAAE5CACA0E}"/>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75088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45920" y="120240"/>
            <a:ext cx="10352640" cy="1135080"/>
          </a:xfrm>
          <a:prstGeom prst="rect">
            <a:avLst/>
          </a:prstGeom>
        </p:spPr>
        <p:txBody>
          <a:bodyPr lIns="90000" tIns="46800" rIns="90000" bIns="46800" anchor="b">
            <a:noAutofit/>
          </a:bodyPr>
          <a:lstStyle/>
          <a:p>
            <a:endParaRPr lang="en-US" sz="3600" b="0" strike="noStrike" spc="-1">
              <a:solidFill>
                <a:srgbClr val="000000"/>
              </a:solidFill>
              <a:latin typeface="Arial Black"/>
            </a:endParaRPr>
          </a:p>
        </p:txBody>
      </p:sp>
      <p:sp>
        <p:nvSpPr>
          <p:cNvPr id="9" name="PlaceHolder 2"/>
          <p:cNvSpPr>
            <a:spLocks noGrp="1"/>
          </p:cNvSpPr>
          <p:nvPr>
            <p:ph type="body"/>
          </p:nvPr>
        </p:nvSpPr>
        <p:spPr>
          <a:xfrm>
            <a:off x="609120" y="1886040"/>
            <a:ext cx="10894560" cy="4163760"/>
          </a:xfrm>
          <a:prstGeom prst="rect">
            <a:avLst/>
          </a:prstGeom>
        </p:spPr>
        <p:txBody>
          <a:bodyPr lIns="90000" tIns="46800" rIns="90000" bIns="46800">
            <a:normAutofit/>
          </a:bodyPr>
          <a:lstStyle/>
          <a:p>
            <a:endParaRPr lang="en-US" sz="3200" b="0" strike="noStrike" spc="-1">
              <a:solidFill>
                <a:srgbClr val="000000"/>
              </a:solidFill>
              <a:latin typeface="Arial"/>
            </a:endParaRPr>
          </a:p>
        </p:txBody>
      </p:sp>
    </p:spTree>
    <p:extLst>
      <p:ext uri="{BB962C8B-B14F-4D97-AF65-F5344CB8AC3E}">
        <p14:creationId xmlns:p14="http://schemas.microsoft.com/office/powerpoint/2010/main" val="4038439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54400" y="152400"/>
            <a:ext cx="8331200" cy="533400"/>
          </a:xfrm>
        </p:spPr>
        <p:txBody>
          <a:bodyPr/>
          <a:lstStyle/>
          <a:p>
            <a:r>
              <a:rPr lang="en-US"/>
              <a:t>Click to edit Master title style</a:t>
            </a:r>
          </a:p>
        </p:txBody>
      </p:sp>
      <p:sp>
        <p:nvSpPr>
          <p:cNvPr id="3" name="Table Placeholder 2"/>
          <p:cNvSpPr>
            <a:spLocks noGrp="1"/>
          </p:cNvSpPr>
          <p:nvPr>
            <p:ph type="tbl" idx="1"/>
          </p:nvPr>
        </p:nvSpPr>
        <p:spPr>
          <a:xfrm>
            <a:off x="3454400" y="1066800"/>
            <a:ext cx="8331200" cy="5029200"/>
          </a:xfrm>
        </p:spPr>
        <p:txBody>
          <a:bodyPr/>
          <a:lstStyle/>
          <a:p>
            <a:endParaRPr lang="en-US"/>
          </a:p>
        </p:txBody>
      </p:sp>
      <p:sp>
        <p:nvSpPr>
          <p:cNvPr id="4" name="Date Placeholder 3"/>
          <p:cNvSpPr>
            <a:spLocks noGrp="1"/>
          </p:cNvSpPr>
          <p:nvPr>
            <p:ph type="dt" sz="half" idx="10"/>
          </p:nvPr>
        </p:nvSpPr>
        <p:spPr>
          <a:xfrm>
            <a:off x="914400" y="4495800"/>
            <a:ext cx="2540000" cy="22098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88C3AA75-2DAC-4611-9EDB-EA53D81A5A3A}" type="slidenum">
              <a:rPr lang="en-US"/>
              <a:pPr/>
              <a:t>‹#›</a:t>
            </a:fld>
            <a:endParaRPr lang="en-US"/>
          </a:p>
        </p:txBody>
      </p:sp>
    </p:spTree>
    <p:extLst>
      <p:ext uri="{BB962C8B-B14F-4D97-AF65-F5344CB8AC3E}">
        <p14:creationId xmlns:p14="http://schemas.microsoft.com/office/powerpoint/2010/main" val="1143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562" y="273422"/>
            <a:ext cx="10972120" cy="1144631"/>
          </a:xfrm>
          <a:prstGeom prst="rect">
            <a:avLst/>
          </a:prstGeom>
        </p:spPr>
        <p:txBody>
          <a:bodyPr lIns="0" tIns="0" rIns="0" bIns="0" anchor="ctr">
            <a:noAutofit/>
          </a:bodyPr>
          <a:lstStyle/>
          <a:p>
            <a:pPr algn="ctr"/>
            <a:endParaRPr lang="en-US" sz="5321" b="0" strike="noStrike" spc="-1">
              <a:latin typeface="Arial"/>
            </a:endParaRPr>
          </a:p>
        </p:txBody>
      </p:sp>
      <p:sp>
        <p:nvSpPr>
          <p:cNvPr id="134" name="PlaceHolder 2"/>
          <p:cNvSpPr>
            <a:spLocks noGrp="1"/>
          </p:cNvSpPr>
          <p:nvPr>
            <p:ph type="body"/>
          </p:nvPr>
        </p:nvSpPr>
        <p:spPr>
          <a:xfrm>
            <a:off x="609562" y="1604399"/>
            <a:ext cx="5354133" cy="3977254"/>
          </a:xfrm>
          <a:prstGeom prst="rect">
            <a:avLst/>
          </a:prstGeom>
        </p:spPr>
        <p:txBody>
          <a:bodyPr lIns="0" tIns="0" rIns="0" bIns="0">
            <a:normAutofit/>
          </a:bodyPr>
          <a:lstStyle/>
          <a:p>
            <a:endParaRPr lang="en-US" sz="3870" b="0" strike="noStrike" spc="-1">
              <a:latin typeface="Arial"/>
            </a:endParaRPr>
          </a:p>
        </p:txBody>
      </p:sp>
      <p:sp>
        <p:nvSpPr>
          <p:cNvPr id="135" name="PlaceHolder 3"/>
          <p:cNvSpPr>
            <a:spLocks noGrp="1"/>
          </p:cNvSpPr>
          <p:nvPr>
            <p:ph type="body"/>
          </p:nvPr>
        </p:nvSpPr>
        <p:spPr>
          <a:xfrm>
            <a:off x="6231903" y="1604399"/>
            <a:ext cx="5354133" cy="3977254"/>
          </a:xfrm>
          <a:prstGeom prst="rect">
            <a:avLst/>
          </a:prstGeom>
        </p:spPr>
        <p:txBody>
          <a:bodyPr lIns="0" tIns="0" rIns="0" bIns="0">
            <a:normAutofit/>
          </a:bodyPr>
          <a:lstStyle/>
          <a:p>
            <a:endParaRPr lang="en-US" sz="3870" b="0" strike="noStrike" spc="-1">
              <a:latin typeface="Arial"/>
            </a:endParaRPr>
          </a:p>
        </p:txBody>
      </p:sp>
    </p:spTree>
    <p:extLst>
      <p:ext uri="{BB962C8B-B14F-4D97-AF65-F5344CB8AC3E}">
        <p14:creationId xmlns:p14="http://schemas.microsoft.com/office/powerpoint/2010/main" val="119247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2264-13B8-4164-8A7F-01416FF8738C}"/>
              </a:ext>
            </a:extLst>
          </p:cNvPr>
          <p:cNvSpPr>
            <a:spLocks noGrp="1"/>
          </p:cNvSpPr>
          <p:nvPr>
            <p:ph type="title"/>
          </p:nvPr>
        </p:nvSpPr>
        <p:spPr>
          <a:xfrm>
            <a:off x="811820" y="518746"/>
            <a:ext cx="10515600" cy="1040058"/>
          </a:xfrm>
        </p:spPr>
        <p:txBody>
          <a:bodyPr>
            <a:normAutofit/>
          </a:bodyPr>
          <a:lstStyle>
            <a:lvl1pPr>
              <a:defRPr sz="32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18B97401-2A02-4DA8-B694-681757FFC9CB}"/>
              </a:ext>
            </a:extLst>
          </p:cNvPr>
          <p:cNvSpPr>
            <a:spLocks noGrp="1"/>
          </p:cNvSpPr>
          <p:nvPr>
            <p:ph idx="1"/>
          </p:nvPr>
        </p:nvSpPr>
        <p:spPr>
          <a:xfrm>
            <a:off x="838200" y="1737703"/>
            <a:ext cx="10515600" cy="4351338"/>
          </a:xfrm>
        </p:spPr>
        <p:txBody>
          <a:bodyPr/>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B9B45F-96EC-4371-AF2B-31FF780B0781}"/>
              </a:ext>
            </a:extLst>
          </p:cNvPr>
          <p:cNvSpPr>
            <a:spLocks noGrp="1"/>
          </p:cNvSpPr>
          <p:nvPr>
            <p:ph type="dt" sz="half" idx="10"/>
          </p:nvPr>
        </p:nvSpPr>
        <p:spPr/>
        <p:txBody>
          <a:bodyPr/>
          <a:lstStyle/>
          <a:p>
            <a:fld id="{B369C47C-2FC5-4798-A420-00913EF17CB0}" type="datetime1">
              <a:rPr lang="en-US" smtClean="0"/>
              <a:t>4/3/2024</a:t>
            </a:fld>
            <a:endParaRPr lang="en-US"/>
          </a:p>
        </p:txBody>
      </p:sp>
      <p:sp>
        <p:nvSpPr>
          <p:cNvPr id="5" name="Footer Placeholder 4">
            <a:extLst>
              <a:ext uri="{FF2B5EF4-FFF2-40B4-BE49-F238E27FC236}">
                <a16:creationId xmlns:a16="http://schemas.microsoft.com/office/drawing/2014/main" id="{FC1F992E-04F3-4A3A-8A5F-361AC165C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7391C-8F35-4F56-BEAA-20B1EF748203}"/>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7" name="Freeform: Shape 6">
            <a:extLst>
              <a:ext uri="{FF2B5EF4-FFF2-40B4-BE49-F238E27FC236}">
                <a16:creationId xmlns:a16="http://schemas.microsoft.com/office/drawing/2014/main" id="{3E0CBFF8-DB1E-4A21-AB54-C2C734FEBC94}"/>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8" name="Freeform: Shape 7">
            <a:extLst>
              <a:ext uri="{FF2B5EF4-FFF2-40B4-BE49-F238E27FC236}">
                <a16:creationId xmlns:a16="http://schemas.microsoft.com/office/drawing/2014/main" id="{084B5BFD-A347-4E0A-94EC-08CFE24459BA}"/>
              </a:ext>
            </a:extLst>
          </p:cNvPr>
          <p:cNvSpPr/>
          <p:nvPr userDrawn="1"/>
        </p:nvSpPr>
        <p:spPr>
          <a:xfrm>
            <a:off x="817688" y="1323201"/>
            <a:ext cx="9286920" cy="18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890FC133-6000-42CF-95E8-D61CD9688221}"/>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Tree>
    <p:extLst>
      <p:ext uri="{BB962C8B-B14F-4D97-AF65-F5344CB8AC3E}">
        <p14:creationId xmlns:p14="http://schemas.microsoft.com/office/powerpoint/2010/main" val="2932816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89B2-B2C2-4362-8648-DDF8C6D451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3B785-2CBD-4E6D-9B9B-78608B59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BD086-3F3E-4DB4-A002-89440365C463}"/>
              </a:ext>
            </a:extLst>
          </p:cNvPr>
          <p:cNvSpPr>
            <a:spLocks noGrp="1"/>
          </p:cNvSpPr>
          <p:nvPr>
            <p:ph type="dt" sz="half" idx="10"/>
          </p:nvPr>
        </p:nvSpPr>
        <p:spPr/>
        <p:txBody>
          <a:bodyPr/>
          <a:lstStyle/>
          <a:p>
            <a:fld id="{5059CB56-5D6A-4D34-9F46-21AD4650E44A}" type="datetime1">
              <a:rPr lang="en-US" smtClean="0"/>
              <a:t>4/3/2024</a:t>
            </a:fld>
            <a:endParaRPr lang="en-US"/>
          </a:p>
        </p:txBody>
      </p:sp>
      <p:sp>
        <p:nvSpPr>
          <p:cNvPr id="5" name="Footer Placeholder 4">
            <a:extLst>
              <a:ext uri="{FF2B5EF4-FFF2-40B4-BE49-F238E27FC236}">
                <a16:creationId xmlns:a16="http://schemas.microsoft.com/office/drawing/2014/main" id="{20703831-337F-41D4-8B4C-5B82766C5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F7CE0-3A34-4FA2-9383-CA492D92A997}"/>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147329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960B1-2392-42C2-934B-D56F5C87C7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CB05FC-C0AF-4DAD-9799-F04827BABA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7F9C7-7038-4374-B297-8F533A91093D}"/>
              </a:ext>
            </a:extLst>
          </p:cNvPr>
          <p:cNvSpPr>
            <a:spLocks noGrp="1"/>
          </p:cNvSpPr>
          <p:nvPr>
            <p:ph type="dt" sz="half" idx="10"/>
          </p:nvPr>
        </p:nvSpPr>
        <p:spPr/>
        <p:txBody>
          <a:bodyPr/>
          <a:lstStyle/>
          <a:p>
            <a:fld id="{BEB92232-B6B0-4DD4-B0ED-E06ABF041FC6}" type="datetime1">
              <a:rPr lang="en-US" smtClean="0"/>
              <a:t>4/3/2024</a:t>
            </a:fld>
            <a:endParaRPr lang="en-US"/>
          </a:p>
        </p:txBody>
      </p:sp>
      <p:sp>
        <p:nvSpPr>
          <p:cNvPr id="6" name="Footer Placeholder 5">
            <a:extLst>
              <a:ext uri="{FF2B5EF4-FFF2-40B4-BE49-F238E27FC236}">
                <a16:creationId xmlns:a16="http://schemas.microsoft.com/office/drawing/2014/main" id="{A29CA050-8CE5-40C4-AEF8-21EF42278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21202-A6DB-4A09-8330-7F793D2D8605}"/>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8" name="Freeform: Shape 7">
            <a:extLst>
              <a:ext uri="{FF2B5EF4-FFF2-40B4-BE49-F238E27FC236}">
                <a16:creationId xmlns:a16="http://schemas.microsoft.com/office/drawing/2014/main" id="{562688FB-17D7-4AFA-840D-AAAF7CBD9297}"/>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08601543-0AA8-4775-97A3-8CB087A8733F}"/>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
        <p:nvSpPr>
          <p:cNvPr id="10" name="Title 1">
            <a:extLst>
              <a:ext uri="{FF2B5EF4-FFF2-40B4-BE49-F238E27FC236}">
                <a16:creationId xmlns:a16="http://schemas.microsoft.com/office/drawing/2014/main" id="{5FEBA6EA-B997-4328-A2C1-6ACD39D6F9AF}"/>
              </a:ext>
            </a:extLst>
          </p:cNvPr>
          <p:cNvSpPr>
            <a:spLocks noGrp="1"/>
          </p:cNvSpPr>
          <p:nvPr>
            <p:ph type="title"/>
          </p:nvPr>
        </p:nvSpPr>
        <p:spPr>
          <a:xfrm>
            <a:off x="811820" y="518746"/>
            <a:ext cx="10515600" cy="1040058"/>
          </a:xfrm>
        </p:spPr>
        <p:txBody>
          <a:bodyPr>
            <a:normAutofit/>
          </a:bodyPr>
          <a:lstStyle>
            <a:lvl1pPr>
              <a:defRPr sz="3200" b="1">
                <a:latin typeface="+mn-lt"/>
              </a:defRPr>
            </a:lvl1pPr>
          </a:lstStyle>
          <a:p>
            <a:r>
              <a:rPr lang="en-US" dirty="0"/>
              <a:t>Click to edit Master title style</a:t>
            </a:r>
          </a:p>
        </p:txBody>
      </p:sp>
    </p:spTree>
    <p:extLst>
      <p:ext uri="{BB962C8B-B14F-4D97-AF65-F5344CB8AC3E}">
        <p14:creationId xmlns:p14="http://schemas.microsoft.com/office/powerpoint/2010/main" val="332388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4D46-CCC5-408A-BB55-2BC721DCFF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85DA4B-C32F-4B29-8506-6CCDC1BBA3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2A693-94CA-4046-A5F2-54F4F4DE8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F9F10C-0B83-4BD8-8433-26A864FA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6F767-015F-427C-AE36-937E42042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7EE13A-7224-453B-AE40-62462481074B}"/>
              </a:ext>
            </a:extLst>
          </p:cNvPr>
          <p:cNvSpPr>
            <a:spLocks noGrp="1"/>
          </p:cNvSpPr>
          <p:nvPr>
            <p:ph type="dt" sz="half" idx="10"/>
          </p:nvPr>
        </p:nvSpPr>
        <p:spPr/>
        <p:txBody>
          <a:bodyPr/>
          <a:lstStyle/>
          <a:p>
            <a:fld id="{80C4E74C-10E2-4223-AD54-37E0383366BD}" type="datetime1">
              <a:rPr lang="en-US" smtClean="0"/>
              <a:t>4/3/2024</a:t>
            </a:fld>
            <a:endParaRPr lang="en-US"/>
          </a:p>
        </p:txBody>
      </p:sp>
      <p:sp>
        <p:nvSpPr>
          <p:cNvPr id="8" name="Footer Placeholder 7">
            <a:extLst>
              <a:ext uri="{FF2B5EF4-FFF2-40B4-BE49-F238E27FC236}">
                <a16:creationId xmlns:a16="http://schemas.microsoft.com/office/drawing/2014/main" id="{0D074E8A-678C-4BB1-B2B0-19AE552AA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7FE1EE-B1FE-4324-B538-55848365D240}"/>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962254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5EDD-FE7C-4FB5-A1D3-608446243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8534A-5667-4CAC-ADBE-0F2EE28EC7C8}"/>
              </a:ext>
            </a:extLst>
          </p:cNvPr>
          <p:cNvSpPr>
            <a:spLocks noGrp="1"/>
          </p:cNvSpPr>
          <p:nvPr>
            <p:ph type="dt" sz="half" idx="10"/>
          </p:nvPr>
        </p:nvSpPr>
        <p:spPr/>
        <p:txBody>
          <a:bodyPr/>
          <a:lstStyle/>
          <a:p>
            <a:fld id="{3EA055C0-BE2F-424B-9B10-99A90BCCA0FE}" type="datetime1">
              <a:rPr lang="en-US" smtClean="0"/>
              <a:t>4/3/2024</a:t>
            </a:fld>
            <a:endParaRPr lang="en-US"/>
          </a:p>
        </p:txBody>
      </p:sp>
      <p:sp>
        <p:nvSpPr>
          <p:cNvPr id="4" name="Footer Placeholder 3">
            <a:extLst>
              <a:ext uri="{FF2B5EF4-FFF2-40B4-BE49-F238E27FC236}">
                <a16:creationId xmlns:a16="http://schemas.microsoft.com/office/drawing/2014/main" id="{5A8D44B0-109C-49A2-9026-D731CD6FCD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B0DE3-A520-427A-8D30-857390533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2335784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F819B-C471-49CE-8E53-08E9ADB20EFC}"/>
              </a:ext>
            </a:extLst>
          </p:cNvPr>
          <p:cNvSpPr>
            <a:spLocks noGrp="1"/>
          </p:cNvSpPr>
          <p:nvPr>
            <p:ph type="dt" sz="half" idx="10"/>
          </p:nvPr>
        </p:nvSpPr>
        <p:spPr/>
        <p:txBody>
          <a:bodyPr/>
          <a:lstStyle/>
          <a:p>
            <a:fld id="{2A2A1E5F-6D3B-480A-9891-781F8B5AD344}" type="datetime1">
              <a:rPr lang="en-US" smtClean="0"/>
              <a:t>4/3/2024</a:t>
            </a:fld>
            <a:endParaRPr lang="en-US"/>
          </a:p>
        </p:txBody>
      </p:sp>
      <p:sp>
        <p:nvSpPr>
          <p:cNvPr id="3" name="Footer Placeholder 2">
            <a:extLst>
              <a:ext uri="{FF2B5EF4-FFF2-40B4-BE49-F238E27FC236}">
                <a16:creationId xmlns:a16="http://schemas.microsoft.com/office/drawing/2014/main" id="{0AEE76DF-8428-4E52-AC0E-4AF57C42E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123E0-429A-4323-A898-77B587362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783322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C383-8317-4CBE-8C5B-862C320EA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CC63E2-0341-4FE3-BC8B-86D02BB38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47640-E8A3-4266-A4AC-B3322ED1F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F82CC-1925-4B5E-AA06-D59FC44EA9CF}"/>
              </a:ext>
            </a:extLst>
          </p:cNvPr>
          <p:cNvSpPr>
            <a:spLocks noGrp="1"/>
          </p:cNvSpPr>
          <p:nvPr>
            <p:ph type="dt" sz="half" idx="10"/>
          </p:nvPr>
        </p:nvSpPr>
        <p:spPr/>
        <p:txBody>
          <a:bodyPr/>
          <a:lstStyle/>
          <a:p>
            <a:fld id="{9299669F-05C5-437D-973C-9CC6830D8DC9}" type="datetime1">
              <a:rPr lang="en-US" smtClean="0"/>
              <a:t>4/3/2024</a:t>
            </a:fld>
            <a:endParaRPr lang="en-US"/>
          </a:p>
        </p:txBody>
      </p:sp>
      <p:sp>
        <p:nvSpPr>
          <p:cNvPr id="6" name="Footer Placeholder 5">
            <a:extLst>
              <a:ext uri="{FF2B5EF4-FFF2-40B4-BE49-F238E27FC236}">
                <a16:creationId xmlns:a16="http://schemas.microsoft.com/office/drawing/2014/main" id="{FA3B3AA4-62F6-4610-98E0-0A9F2AA2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08512-1DE1-4435-829E-DFCC8CDF3759}"/>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44275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F271-E684-44B4-B8C8-29BA12961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4BDEB-636D-4728-81CB-FA591C6D5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BEDDCA1-537D-4B0B-8CB1-F62D8C773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7F011-6E2C-4DB1-B3B2-C8998FD258CA}"/>
              </a:ext>
            </a:extLst>
          </p:cNvPr>
          <p:cNvSpPr>
            <a:spLocks noGrp="1"/>
          </p:cNvSpPr>
          <p:nvPr>
            <p:ph type="dt" sz="half" idx="10"/>
          </p:nvPr>
        </p:nvSpPr>
        <p:spPr/>
        <p:txBody>
          <a:bodyPr/>
          <a:lstStyle/>
          <a:p>
            <a:fld id="{0DC2561B-D112-41AA-A270-ABF3D5CF179B}" type="datetime1">
              <a:rPr lang="en-US" smtClean="0"/>
              <a:t>4/3/2024</a:t>
            </a:fld>
            <a:endParaRPr lang="en-US"/>
          </a:p>
        </p:txBody>
      </p:sp>
      <p:sp>
        <p:nvSpPr>
          <p:cNvPr id="6" name="Footer Placeholder 5">
            <a:extLst>
              <a:ext uri="{FF2B5EF4-FFF2-40B4-BE49-F238E27FC236}">
                <a16:creationId xmlns:a16="http://schemas.microsoft.com/office/drawing/2014/main" id="{D2C370A1-1964-4C2C-A6ED-C3C08D3D7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D274B-AAE6-49F2-84AD-8001E2C7475D}"/>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466293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03A76-BA73-4FE8-99C8-85F00E2FF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24940D-77B5-4D3F-8441-C78887D8F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FC9E7-48FB-4158-BAC3-93BE65F01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F4DD6-61D7-4878-BA4B-2AE18A735097}" type="datetime1">
              <a:rPr lang="en-US" smtClean="0"/>
              <a:t>4/3/2024</a:t>
            </a:fld>
            <a:endParaRPr lang="en-US"/>
          </a:p>
        </p:txBody>
      </p:sp>
      <p:sp>
        <p:nvSpPr>
          <p:cNvPr id="5" name="Footer Placeholder 4">
            <a:extLst>
              <a:ext uri="{FF2B5EF4-FFF2-40B4-BE49-F238E27FC236}">
                <a16:creationId xmlns:a16="http://schemas.microsoft.com/office/drawing/2014/main" id="{07F808D8-56E1-4B29-97FD-5F4646390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0494D3-6A6D-4CF0-B7AC-0D4CF9957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EB0F0-7D7E-412A-B235-20FE2876EE16}" type="slidenum">
              <a:rPr lang="en-US" smtClean="0"/>
              <a:t>‹#›</a:t>
            </a:fld>
            <a:endParaRPr lang="en-US"/>
          </a:p>
        </p:txBody>
      </p:sp>
    </p:spTree>
    <p:extLst>
      <p:ext uri="{BB962C8B-B14F-4D97-AF65-F5344CB8AC3E}">
        <p14:creationId xmlns:p14="http://schemas.microsoft.com/office/powerpoint/2010/main" val="1552806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BB63EF-0B15-49A8-90CF-7B07ED53FD5D}"/>
              </a:ext>
            </a:extLst>
          </p:cNvPr>
          <p:cNvSpPr txBox="1">
            <a:spLocks/>
          </p:cNvSpPr>
          <p:nvPr/>
        </p:nvSpPr>
        <p:spPr>
          <a:xfrm>
            <a:off x="1066800" y="1293813"/>
            <a:ext cx="9848850" cy="265952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00" b="1" i="0" u="none" strike="noStrike" kern="1200" cap="none" spc="0" normalizeH="0" baseline="0" noProof="0" dirty="0">
                <a:ln>
                  <a:noFill/>
                </a:ln>
                <a:solidFill>
                  <a:srgbClr val="0070C0"/>
                </a:solidFill>
                <a:effectLst/>
                <a:uLnTx/>
                <a:uFillTx/>
                <a:latin typeface="Calibri" panose="020F0502020204030204"/>
                <a:ea typeface="+mn-ea"/>
                <a:cs typeface="+mn-cs"/>
              </a:rPr>
              <a:t>PUSL 2026 - Computer Networks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dirty="0">
                <a:ln>
                  <a:noFill/>
                </a:ln>
                <a:solidFill>
                  <a:prstClr val="black"/>
                </a:solidFill>
                <a:effectLst/>
                <a:uLnTx/>
                <a:uFillTx/>
                <a:latin typeface="Calibri" panose="020F0502020204030204"/>
                <a:ea typeface="+mn-ea"/>
                <a:cs typeface="+mn-cs"/>
              </a:rPr>
              <a:t>Lecture 9 – Network Security</a:t>
            </a:r>
            <a:br>
              <a:rPr kumimoji="0" lang="en-US" sz="6100" b="1"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61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 name="Subtitle 2">
            <a:extLst>
              <a:ext uri="{FF2B5EF4-FFF2-40B4-BE49-F238E27FC236}">
                <a16:creationId xmlns:a16="http://schemas.microsoft.com/office/drawing/2014/main" id="{596D3F27-F507-4390-BE16-5420493F33F5}"/>
              </a:ext>
            </a:extLst>
          </p:cNvPr>
          <p:cNvSpPr txBox="1">
            <a:spLocks/>
          </p:cNvSpPr>
          <p:nvPr/>
        </p:nvSpPr>
        <p:spPr>
          <a:xfrm>
            <a:off x="4172506" y="4643022"/>
            <a:ext cx="7738367" cy="107419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Chamara Disanayake</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Senior Lecturer</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Department of Network and Security</a:t>
            </a:r>
          </a:p>
        </p:txBody>
      </p:sp>
    </p:spTree>
    <p:extLst>
      <p:ext uri="{BB962C8B-B14F-4D97-AF65-F5344CB8AC3E}">
        <p14:creationId xmlns:p14="http://schemas.microsoft.com/office/powerpoint/2010/main" val="2267155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CD2375-790F-4EDA-A4B9-30412824B417}"/>
              </a:ext>
            </a:extLst>
          </p:cNvPr>
          <p:cNvPicPr>
            <a:picLocks noChangeAspect="1"/>
          </p:cNvPicPr>
          <p:nvPr/>
        </p:nvPicPr>
        <p:blipFill>
          <a:blip r:embed="rId2"/>
          <a:stretch>
            <a:fillRect/>
          </a:stretch>
        </p:blipFill>
        <p:spPr>
          <a:xfrm>
            <a:off x="2225331" y="4515541"/>
            <a:ext cx="3737726" cy="2038293"/>
          </a:xfrm>
          <a:prstGeom prst="rect">
            <a:avLst/>
          </a:prstGeom>
        </p:spPr>
      </p:pic>
      <p:sp>
        <p:nvSpPr>
          <p:cNvPr id="2" name="Title 1">
            <a:extLst>
              <a:ext uri="{FF2B5EF4-FFF2-40B4-BE49-F238E27FC236}">
                <a16:creationId xmlns:a16="http://schemas.microsoft.com/office/drawing/2014/main" id="{AFAEFF94-C44F-41E0-80D5-833D22B49F9B}"/>
              </a:ext>
            </a:extLst>
          </p:cNvPr>
          <p:cNvSpPr>
            <a:spLocks noGrp="1"/>
          </p:cNvSpPr>
          <p:nvPr>
            <p:ph type="title"/>
          </p:nvPr>
        </p:nvSpPr>
        <p:spPr/>
        <p:txBody>
          <a:bodyPr/>
          <a:lstStyle/>
          <a:p>
            <a:r>
              <a:rPr lang="en-US" dirty="0"/>
              <a:t>Passive Attacks</a:t>
            </a:r>
          </a:p>
        </p:txBody>
      </p:sp>
      <p:sp>
        <p:nvSpPr>
          <p:cNvPr id="3" name="Content Placeholder 2">
            <a:extLst>
              <a:ext uri="{FF2B5EF4-FFF2-40B4-BE49-F238E27FC236}">
                <a16:creationId xmlns:a16="http://schemas.microsoft.com/office/drawing/2014/main" id="{DD3E2348-458D-4D65-9783-A613C4B4CD6B}"/>
              </a:ext>
            </a:extLst>
          </p:cNvPr>
          <p:cNvSpPr>
            <a:spLocks noGrp="1"/>
          </p:cNvSpPr>
          <p:nvPr>
            <p:ph idx="1"/>
          </p:nvPr>
        </p:nvSpPr>
        <p:spPr/>
        <p:txBody>
          <a:bodyPr/>
          <a:lstStyle/>
          <a:p>
            <a:r>
              <a:rPr lang="en-US" dirty="0"/>
              <a:t>In Passive attack, an attacker observes the messages, copy them and may use them for malicious purposes – </a:t>
            </a:r>
            <a:r>
              <a:rPr lang="en-US" dirty="0">
                <a:solidFill>
                  <a:srgbClr val="C00000"/>
                </a:solidFill>
              </a:rPr>
              <a:t>Interception</a:t>
            </a:r>
            <a:r>
              <a:rPr lang="en-US" dirty="0"/>
              <a:t> </a:t>
            </a:r>
          </a:p>
          <a:p>
            <a:pPr lvl="1"/>
            <a:r>
              <a:rPr lang="en-US" dirty="0"/>
              <a:t>Intruding and monitoring of information is the main motive behind a Passive attack.</a:t>
            </a:r>
          </a:p>
          <a:p>
            <a:pPr lvl="1"/>
            <a:r>
              <a:rPr lang="en-US" dirty="0"/>
              <a:t>In a passive attack the attacker looks out for open ports and network vulnerabilities and gains access to it as soon as it detects one. </a:t>
            </a:r>
          </a:p>
          <a:p>
            <a:r>
              <a:rPr lang="en-US" dirty="0"/>
              <a:t>Passive attacks are difficult to detect</a:t>
            </a:r>
          </a:p>
          <a:p>
            <a:endParaRPr lang="en-US" dirty="0"/>
          </a:p>
          <a:p>
            <a:pPr marL="0" indent="0">
              <a:buNone/>
            </a:pPr>
            <a:endParaRPr lang="en-US" dirty="0"/>
          </a:p>
        </p:txBody>
      </p:sp>
      <p:pic>
        <p:nvPicPr>
          <p:cNvPr id="6" name="Picture 5" descr="Chart, bubble chart&#10;&#10;Description automatically generated">
            <a:extLst>
              <a:ext uri="{FF2B5EF4-FFF2-40B4-BE49-F238E27FC236}">
                <a16:creationId xmlns:a16="http://schemas.microsoft.com/office/drawing/2014/main" id="{F308B2DB-6304-4F5C-8A15-69E00854F6E1}"/>
              </a:ext>
            </a:extLst>
          </p:cNvPr>
          <p:cNvPicPr>
            <a:picLocks noChangeAspect="1"/>
          </p:cNvPicPr>
          <p:nvPr/>
        </p:nvPicPr>
        <p:blipFill rotWithShape="1">
          <a:blip r:embed="rId3">
            <a:extLst>
              <a:ext uri="{28A0092B-C50C-407E-A947-70E740481C1C}">
                <a14:useLocalDpi xmlns:a14="http://schemas.microsoft.com/office/drawing/2010/main" val="0"/>
              </a:ext>
            </a:extLst>
          </a:blip>
          <a:srcRect l="50052" t="23088" r="5532" b="41462"/>
          <a:stretch/>
        </p:blipFill>
        <p:spPr>
          <a:xfrm>
            <a:off x="7569485" y="4684575"/>
            <a:ext cx="2811294" cy="1682885"/>
          </a:xfrm>
          <a:prstGeom prst="rect">
            <a:avLst/>
          </a:prstGeom>
          <a:noFill/>
        </p:spPr>
      </p:pic>
    </p:spTree>
    <p:extLst>
      <p:ext uri="{BB962C8B-B14F-4D97-AF65-F5344CB8AC3E}">
        <p14:creationId xmlns:p14="http://schemas.microsoft.com/office/powerpoint/2010/main" val="92400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4977-1DC2-403D-AC5E-D19F64590F60}"/>
              </a:ext>
            </a:extLst>
          </p:cNvPr>
          <p:cNvSpPr>
            <a:spLocks noGrp="1"/>
          </p:cNvSpPr>
          <p:nvPr>
            <p:ph type="title"/>
          </p:nvPr>
        </p:nvSpPr>
        <p:spPr/>
        <p:txBody>
          <a:bodyPr/>
          <a:lstStyle/>
          <a:p>
            <a:r>
              <a:rPr lang="en-US" dirty="0"/>
              <a:t>Active Attacks</a:t>
            </a:r>
          </a:p>
        </p:txBody>
      </p:sp>
      <p:sp>
        <p:nvSpPr>
          <p:cNvPr id="3" name="Content Placeholder 2">
            <a:extLst>
              <a:ext uri="{FF2B5EF4-FFF2-40B4-BE49-F238E27FC236}">
                <a16:creationId xmlns:a16="http://schemas.microsoft.com/office/drawing/2014/main" id="{4DAFA68F-7720-4DDA-956D-69FC0696C7A3}"/>
              </a:ext>
            </a:extLst>
          </p:cNvPr>
          <p:cNvSpPr>
            <a:spLocks noGrp="1"/>
          </p:cNvSpPr>
          <p:nvPr>
            <p:ph idx="1"/>
          </p:nvPr>
        </p:nvSpPr>
        <p:spPr/>
        <p:txBody>
          <a:bodyPr>
            <a:normAutofit/>
          </a:bodyPr>
          <a:lstStyle/>
          <a:p>
            <a:r>
              <a:rPr lang="en-US" dirty="0"/>
              <a:t>In Active attack, an attacker tries to modify the content of the messages. </a:t>
            </a:r>
          </a:p>
          <a:p>
            <a:pPr lvl="1"/>
            <a:r>
              <a:rPr lang="en-US" dirty="0">
                <a:solidFill>
                  <a:srgbClr val="C00000"/>
                </a:solidFill>
              </a:rPr>
              <a:t>Interruption, modification, and fabrication </a:t>
            </a:r>
            <a:r>
              <a:rPr lang="en-US" dirty="0"/>
              <a:t>are few forms of an Active attack.</a:t>
            </a:r>
          </a:p>
          <a:p>
            <a:pPr lvl="2"/>
            <a:r>
              <a:rPr lang="en-US" sz="2400" dirty="0"/>
              <a:t>Interruption: Usually known as a masquerade attack, in there the attackers pose themselves as a legal entity to trick victims.</a:t>
            </a:r>
          </a:p>
          <a:p>
            <a:pPr lvl="2"/>
            <a:r>
              <a:rPr lang="en-US" sz="2400" dirty="0"/>
              <a:t>Modification: This involves multiple series of replay and alterations. The original sequence of the data sent is captured and resend, it also involves alteration of the original message.</a:t>
            </a:r>
          </a:p>
          <a:p>
            <a:pPr lvl="2"/>
            <a:r>
              <a:rPr lang="en-US" sz="2400" dirty="0"/>
              <a:t>Fabrication: prevents the users from accessing certain services, It is normally termed as Denial of services where the hackers gain unauthorized access to the servers and block users’ access.</a:t>
            </a:r>
          </a:p>
        </p:txBody>
      </p:sp>
    </p:spTree>
    <p:extLst>
      <p:ext uri="{BB962C8B-B14F-4D97-AF65-F5344CB8AC3E}">
        <p14:creationId xmlns:p14="http://schemas.microsoft.com/office/powerpoint/2010/main" val="18686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E96FE5F-62C9-4F36-B758-56308E2F9C02}"/>
              </a:ext>
            </a:extLst>
          </p:cNvPr>
          <p:cNvSpPr>
            <a:spLocks noGrp="1"/>
          </p:cNvSpPr>
          <p:nvPr>
            <p:ph sz="half" idx="1"/>
          </p:nvPr>
        </p:nvSpPr>
        <p:spPr>
          <a:xfrm>
            <a:off x="838200" y="1825625"/>
            <a:ext cx="5181600" cy="4351338"/>
          </a:xfrm>
        </p:spPr>
        <p:txBody>
          <a:bodyPr>
            <a:normAutofit/>
          </a:bodyPr>
          <a:lstStyle/>
          <a:p>
            <a:r>
              <a:rPr lang="en-US" dirty="0"/>
              <a:t>Network Threats affects the normal flow of the data communication between the source and the destination</a:t>
            </a:r>
          </a:p>
        </p:txBody>
      </p:sp>
      <p:pic>
        <p:nvPicPr>
          <p:cNvPr id="8" name="Picture 7" descr="Chart, bubble chart&#10;&#10;Description automatically generated">
            <a:extLst>
              <a:ext uri="{FF2B5EF4-FFF2-40B4-BE49-F238E27FC236}">
                <a16:creationId xmlns:a16="http://schemas.microsoft.com/office/drawing/2014/main" id="{0BEF91C9-1979-4190-86F0-DA0943FAD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529" y="1442900"/>
            <a:ext cx="5689649" cy="4267237"/>
          </a:xfrm>
          <a:prstGeom prst="rect">
            <a:avLst/>
          </a:prstGeom>
          <a:noFill/>
        </p:spPr>
      </p:pic>
      <p:sp>
        <p:nvSpPr>
          <p:cNvPr id="14" name="Slide Number Placeholder 3">
            <a:extLst>
              <a:ext uri="{FF2B5EF4-FFF2-40B4-BE49-F238E27FC236}">
                <a16:creationId xmlns:a16="http://schemas.microsoft.com/office/drawing/2014/main" id="{0A8515DC-C3FE-28A7-C346-D4B115A16316}"/>
              </a:ext>
            </a:extLst>
          </p:cNvPr>
          <p:cNvSpPr>
            <a:spLocks noGrp="1"/>
          </p:cNvSpPr>
          <p:nvPr>
            <p:ph type="sldNum" sz="quarter" idx="12"/>
          </p:nvPr>
        </p:nvSpPr>
        <p:spPr>
          <a:xfrm>
            <a:off x="8610600" y="6356350"/>
            <a:ext cx="2743200" cy="365125"/>
          </a:xfrm>
        </p:spPr>
        <p:txBody>
          <a:bodyPr/>
          <a:lstStyle/>
          <a:p>
            <a:pPr>
              <a:spcAft>
                <a:spcPts val="600"/>
              </a:spcAft>
            </a:pPr>
            <a:fld id="{B74EB0F0-7D7E-412A-B235-20FE2876EE16}" type="slidenum">
              <a:rPr lang="en-US" smtClean="0"/>
              <a:pPr>
                <a:spcAft>
                  <a:spcPts val="600"/>
                </a:spcAft>
              </a:pPr>
              <a:t>12</a:t>
            </a:fld>
            <a:endParaRPr lang="en-US"/>
          </a:p>
        </p:txBody>
      </p:sp>
      <p:sp>
        <p:nvSpPr>
          <p:cNvPr id="3" name="Title 2">
            <a:extLst>
              <a:ext uri="{FF2B5EF4-FFF2-40B4-BE49-F238E27FC236}">
                <a16:creationId xmlns:a16="http://schemas.microsoft.com/office/drawing/2014/main" id="{A619E735-6DB9-4418-9A1B-2456728DB6EF}"/>
              </a:ext>
            </a:extLst>
          </p:cNvPr>
          <p:cNvSpPr>
            <a:spLocks noGrp="1"/>
          </p:cNvSpPr>
          <p:nvPr>
            <p:ph type="title"/>
          </p:nvPr>
        </p:nvSpPr>
        <p:spPr>
          <a:xfrm>
            <a:off x="811820" y="518746"/>
            <a:ext cx="10515600" cy="1040058"/>
          </a:xfrm>
        </p:spPr>
        <p:txBody>
          <a:bodyPr anchor="ctr">
            <a:normAutofit/>
          </a:bodyPr>
          <a:lstStyle/>
          <a:p>
            <a:r>
              <a:rPr lang="en-US" dirty="0"/>
              <a:t>Network Threats/Attacks Target to Data Flow</a:t>
            </a:r>
          </a:p>
        </p:txBody>
      </p:sp>
      <p:sp>
        <p:nvSpPr>
          <p:cNvPr id="12" name="TextBox 11">
            <a:extLst>
              <a:ext uri="{FF2B5EF4-FFF2-40B4-BE49-F238E27FC236}">
                <a16:creationId xmlns:a16="http://schemas.microsoft.com/office/drawing/2014/main" id="{D3BA61C6-BB83-458F-A60D-192F8C21E751}"/>
              </a:ext>
            </a:extLst>
          </p:cNvPr>
          <p:cNvSpPr txBox="1"/>
          <p:nvPr/>
        </p:nvSpPr>
        <p:spPr>
          <a:xfrm>
            <a:off x="238432" y="3475145"/>
            <a:ext cx="5781368" cy="2031325"/>
          </a:xfrm>
          <a:prstGeom prst="rect">
            <a:avLst/>
          </a:prstGeom>
          <a:noFill/>
        </p:spPr>
        <p:txBody>
          <a:bodyPr wrap="square">
            <a:spAutoFit/>
          </a:bodyPr>
          <a:lstStyle/>
          <a:p>
            <a:pPr lvl="2"/>
            <a:r>
              <a:rPr lang="en-US" dirty="0">
                <a:solidFill>
                  <a:srgbClr val="C00000"/>
                </a:solidFill>
              </a:rPr>
              <a:t>Interruption: </a:t>
            </a:r>
            <a:r>
              <a:rPr lang="en-US" dirty="0"/>
              <a:t>Usually known as a masquerade attack, in there the attackers pose themselves as a legal entity to trick victims.</a:t>
            </a:r>
          </a:p>
          <a:p>
            <a:pPr lvl="2"/>
            <a:r>
              <a:rPr lang="en-US" dirty="0">
                <a:solidFill>
                  <a:srgbClr val="C00000"/>
                </a:solidFill>
              </a:rPr>
              <a:t>Modification</a:t>
            </a:r>
            <a:r>
              <a:rPr lang="en-US" dirty="0"/>
              <a:t>: This involves multiple series of replay and alterations. The original sequence of the data sent is captured and resend, it also involves alteration of the original message.</a:t>
            </a:r>
          </a:p>
        </p:txBody>
      </p:sp>
      <p:sp>
        <p:nvSpPr>
          <p:cNvPr id="15" name="TextBox 14">
            <a:extLst>
              <a:ext uri="{FF2B5EF4-FFF2-40B4-BE49-F238E27FC236}">
                <a16:creationId xmlns:a16="http://schemas.microsoft.com/office/drawing/2014/main" id="{80B13500-A9B7-4FCD-864F-B6A125DDB647}"/>
              </a:ext>
            </a:extLst>
          </p:cNvPr>
          <p:cNvSpPr txBox="1"/>
          <p:nvPr/>
        </p:nvSpPr>
        <p:spPr>
          <a:xfrm>
            <a:off x="5767472" y="5521146"/>
            <a:ext cx="6094378" cy="1200329"/>
          </a:xfrm>
          <a:prstGeom prst="rect">
            <a:avLst/>
          </a:prstGeom>
          <a:noFill/>
        </p:spPr>
        <p:txBody>
          <a:bodyPr wrap="square">
            <a:spAutoFit/>
          </a:bodyPr>
          <a:lstStyle/>
          <a:p>
            <a:pPr lvl="2"/>
            <a:r>
              <a:rPr lang="en-US" sz="1800" dirty="0">
                <a:solidFill>
                  <a:srgbClr val="C00000"/>
                </a:solidFill>
              </a:rPr>
              <a:t>Fabrication: </a:t>
            </a:r>
            <a:r>
              <a:rPr lang="en-US" sz="1800" dirty="0"/>
              <a:t>prevents the users from accessing certain services, It is normally termed as Denial of services where the hackers gain unauthorized access to the servers and block users’ access.</a:t>
            </a:r>
          </a:p>
        </p:txBody>
      </p:sp>
    </p:spTree>
    <p:extLst>
      <p:ext uri="{BB962C8B-B14F-4D97-AF65-F5344CB8AC3E}">
        <p14:creationId xmlns:p14="http://schemas.microsoft.com/office/powerpoint/2010/main" val="411083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9F8705-3C57-4E77-825D-21AC0EEF5047}"/>
              </a:ext>
            </a:extLst>
          </p:cNvPr>
          <p:cNvSpPr>
            <a:spLocks noGrp="1"/>
          </p:cNvSpPr>
          <p:nvPr>
            <p:ph type="title"/>
          </p:nvPr>
        </p:nvSpPr>
        <p:spPr/>
        <p:txBody>
          <a:bodyPr/>
          <a:lstStyle/>
          <a:p>
            <a:r>
              <a:rPr lang="en-US" dirty="0"/>
              <a:t>Passive Attack - Prevent interception </a:t>
            </a:r>
          </a:p>
        </p:txBody>
      </p:sp>
      <p:sp>
        <p:nvSpPr>
          <p:cNvPr id="2" name="Content Placeholder 1">
            <a:extLst>
              <a:ext uri="{FF2B5EF4-FFF2-40B4-BE49-F238E27FC236}">
                <a16:creationId xmlns:a16="http://schemas.microsoft.com/office/drawing/2014/main" id="{B5BB7ED0-DFD2-4E36-AF4D-2F1EECE66BBA}"/>
              </a:ext>
            </a:extLst>
          </p:cNvPr>
          <p:cNvSpPr>
            <a:spLocks noGrp="1"/>
          </p:cNvSpPr>
          <p:nvPr>
            <p:ph idx="1"/>
          </p:nvPr>
        </p:nvSpPr>
        <p:spPr>
          <a:xfrm>
            <a:off x="864580" y="1558804"/>
            <a:ext cx="10047287" cy="4385317"/>
          </a:xfrm>
        </p:spPr>
        <p:txBody>
          <a:bodyPr>
            <a:normAutofit fontScale="92500" lnSpcReduction="10000"/>
          </a:bodyPr>
          <a:lstStyle/>
          <a:p>
            <a:r>
              <a:rPr lang="en-US" dirty="0"/>
              <a:t>Example:</a:t>
            </a:r>
          </a:p>
          <a:p>
            <a:pPr lvl="1"/>
            <a:r>
              <a:rPr lang="en-US" dirty="0"/>
              <a:t>Eavesdropping </a:t>
            </a:r>
          </a:p>
          <a:p>
            <a:pPr lvl="2"/>
            <a:r>
              <a:rPr lang="en-US" dirty="0"/>
              <a:t>act of secretly or stealthily listening to the private conversation or communications of others without their consent in order to gather information.</a:t>
            </a:r>
          </a:p>
          <a:p>
            <a:r>
              <a:rPr lang="en-US" dirty="0"/>
              <a:t>Prevention Methods</a:t>
            </a:r>
          </a:p>
          <a:p>
            <a:pPr lvl="1"/>
            <a:r>
              <a:rPr lang="en-US" dirty="0"/>
              <a:t>SSL </a:t>
            </a:r>
          </a:p>
          <a:p>
            <a:pPr lvl="1"/>
            <a:r>
              <a:rPr lang="en-US" dirty="0"/>
              <a:t>Lockdown physical access to ports based on MAC or RADIUS authentications.</a:t>
            </a:r>
          </a:p>
          <a:p>
            <a:pPr lvl="1"/>
            <a:r>
              <a:rPr lang="en-US" dirty="0"/>
              <a:t>Secure the communication through SSL</a:t>
            </a:r>
          </a:p>
          <a:p>
            <a:pPr lvl="1"/>
            <a:r>
              <a:rPr lang="en-US" dirty="0"/>
              <a:t>Using VPN tunnels.</a:t>
            </a:r>
          </a:p>
          <a:p>
            <a:pPr lvl="1"/>
            <a:r>
              <a:rPr lang="en-US" dirty="0"/>
              <a:t>Securing the communication path.</a:t>
            </a:r>
          </a:p>
          <a:p>
            <a:pPr lvl="1"/>
            <a:r>
              <a:rPr lang="en-US" dirty="0"/>
              <a:t>Firewalls and IDS/IPS to keep Intruders away from the network.</a:t>
            </a:r>
          </a:p>
          <a:p>
            <a:pPr lvl="1"/>
            <a:r>
              <a:rPr lang="en-US" dirty="0"/>
              <a:t>Multistage and multifactor authentications to verify valid user.</a:t>
            </a:r>
          </a:p>
          <a:p>
            <a:pPr marL="0" indent="0">
              <a:buNone/>
            </a:pPr>
            <a:endParaRPr lang="en-US" dirty="0"/>
          </a:p>
        </p:txBody>
      </p:sp>
      <p:pic>
        <p:nvPicPr>
          <p:cNvPr id="4" name="Picture 3" descr="Chart, bubble chart&#10;&#10;Description automatically generated">
            <a:extLst>
              <a:ext uri="{FF2B5EF4-FFF2-40B4-BE49-F238E27FC236}">
                <a16:creationId xmlns:a16="http://schemas.microsoft.com/office/drawing/2014/main" id="{7E066601-B9CC-4779-B7FF-F41DB7D70517}"/>
              </a:ext>
            </a:extLst>
          </p:cNvPr>
          <p:cNvPicPr>
            <a:picLocks noChangeAspect="1"/>
          </p:cNvPicPr>
          <p:nvPr/>
        </p:nvPicPr>
        <p:blipFill rotWithShape="1">
          <a:blip r:embed="rId2">
            <a:extLst>
              <a:ext uri="{28A0092B-C50C-407E-A947-70E740481C1C}">
                <a14:useLocalDpi xmlns:a14="http://schemas.microsoft.com/office/drawing/2010/main" val="0"/>
              </a:ext>
            </a:extLst>
          </a:blip>
          <a:srcRect l="50052" t="23088" r="5532" b="41462"/>
          <a:stretch/>
        </p:blipFill>
        <p:spPr>
          <a:xfrm>
            <a:off x="8815471" y="197333"/>
            <a:ext cx="2811294" cy="1682885"/>
          </a:xfrm>
          <a:prstGeom prst="rect">
            <a:avLst/>
          </a:prstGeom>
          <a:noFill/>
        </p:spPr>
      </p:pic>
      <p:pic>
        <p:nvPicPr>
          <p:cNvPr id="6" name="Picture 5" descr="Diagram&#10;&#10;Description automatically generated">
            <a:extLst>
              <a:ext uri="{FF2B5EF4-FFF2-40B4-BE49-F238E27FC236}">
                <a16:creationId xmlns:a16="http://schemas.microsoft.com/office/drawing/2014/main" id="{EA58201B-4433-4B4C-B569-F1AA8EF4AA10}"/>
              </a:ext>
            </a:extLst>
          </p:cNvPr>
          <p:cNvPicPr>
            <a:picLocks noChangeAspect="1"/>
          </p:cNvPicPr>
          <p:nvPr/>
        </p:nvPicPr>
        <p:blipFill rotWithShape="1">
          <a:blip r:embed="rId3">
            <a:extLst>
              <a:ext uri="{28A0092B-C50C-407E-A947-70E740481C1C}">
                <a14:useLocalDpi xmlns:a14="http://schemas.microsoft.com/office/drawing/2010/main" val="0"/>
              </a:ext>
            </a:extLst>
          </a:blip>
          <a:srcRect l="15786" t="26799" r="16921" b="10315"/>
          <a:stretch/>
        </p:blipFill>
        <p:spPr>
          <a:xfrm>
            <a:off x="8501974" y="3881336"/>
            <a:ext cx="3438288" cy="1682885"/>
          </a:xfrm>
          <a:prstGeom prst="rect">
            <a:avLst/>
          </a:prstGeom>
        </p:spPr>
      </p:pic>
    </p:spTree>
    <p:extLst>
      <p:ext uri="{BB962C8B-B14F-4D97-AF65-F5344CB8AC3E}">
        <p14:creationId xmlns:p14="http://schemas.microsoft.com/office/powerpoint/2010/main" val="201148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566DF1-88F8-40AC-85BC-E0221B0E89A1}"/>
              </a:ext>
            </a:extLst>
          </p:cNvPr>
          <p:cNvPicPr>
            <a:picLocks noChangeAspect="1"/>
          </p:cNvPicPr>
          <p:nvPr/>
        </p:nvPicPr>
        <p:blipFill>
          <a:blip r:embed="rId2"/>
          <a:stretch>
            <a:fillRect/>
          </a:stretch>
        </p:blipFill>
        <p:spPr>
          <a:xfrm>
            <a:off x="7657707" y="3467612"/>
            <a:ext cx="4534293" cy="2690093"/>
          </a:xfrm>
          <a:prstGeom prst="rect">
            <a:avLst/>
          </a:prstGeom>
        </p:spPr>
      </p:pic>
      <p:sp>
        <p:nvSpPr>
          <p:cNvPr id="3" name="Title 2">
            <a:extLst>
              <a:ext uri="{FF2B5EF4-FFF2-40B4-BE49-F238E27FC236}">
                <a16:creationId xmlns:a16="http://schemas.microsoft.com/office/drawing/2014/main" id="{5F602EDD-8C93-44C0-9F26-536F7F2B482A}"/>
              </a:ext>
            </a:extLst>
          </p:cNvPr>
          <p:cNvSpPr>
            <a:spLocks noGrp="1"/>
          </p:cNvSpPr>
          <p:nvPr>
            <p:ph type="title"/>
          </p:nvPr>
        </p:nvSpPr>
        <p:spPr>
          <a:xfrm>
            <a:off x="687388" y="502945"/>
            <a:ext cx="8229600" cy="1143000"/>
          </a:xfrm>
        </p:spPr>
        <p:txBody>
          <a:bodyPr/>
          <a:lstStyle/>
          <a:p>
            <a:r>
              <a:rPr lang="en-US" dirty="0"/>
              <a:t>Preventing Interruptions</a:t>
            </a:r>
          </a:p>
        </p:txBody>
      </p:sp>
      <p:sp>
        <p:nvSpPr>
          <p:cNvPr id="2" name="Content Placeholder 1">
            <a:extLst>
              <a:ext uri="{FF2B5EF4-FFF2-40B4-BE49-F238E27FC236}">
                <a16:creationId xmlns:a16="http://schemas.microsoft.com/office/drawing/2014/main" id="{EAFD8A7F-D2A4-4CCE-A0EB-D23217DEA867}"/>
              </a:ext>
            </a:extLst>
          </p:cNvPr>
          <p:cNvSpPr>
            <a:spLocks noGrp="1"/>
          </p:cNvSpPr>
          <p:nvPr>
            <p:ph idx="1"/>
          </p:nvPr>
        </p:nvSpPr>
        <p:spPr>
          <a:xfrm>
            <a:off x="845820" y="1422209"/>
            <a:ext cx="10658792" cy="4489013"/>
          </a:xfrm>
        </p:spPr>
        <p:txBody>
          <a:bodyPr>
            <a:normAutofit/>
          </a:bodyPr>
          <a:lstStyle/>
          <a:p>
            <a:r>
              <a:rPr lang="en-US" dirty="0"/>
              <a:t>Interruption</a:t>
            </a:r>
          </a:p>
          <a:p>
            <a:pPr lvl="1"/>
            <a:r>
              <a:rPr lang="en-US" dirty="0"/>
              <a:t>a network outage that results in a temporary unavailability or temporary curtailment of supply to a customer by the relevant network Securing the network devices and configurations.</a:t>
            </a:r>
          </a:p>
          <a:p>
            <a:r>
              <a:rPr lang="en-US" dirty="0"/>
              <a:t>Prevention Methods</a:t>
            </a:r>
          </a:p>
          <a:p>
            <a:pPr lvl="1"/>
            <a:r>
              <a:rPr lang="en-US" dirty="0"/>
              <a:t>Redundancy of devices to avoid single point of failures</a:t>
            </a:r>
          </a:p>
          <a:p>
            <a:pPr lvl="1"/>
            <a:r>
              <a:rPr lang="en-US" sz="2400" dirty="0"/>
              <a:t>Firewalls and IPS to prevent DOS and DDOS attacks.</a:t>
            </a:r>
          </a:p>
          <a:p>
            <a:pPr lvl="1"/>
            <a:r>
              <a:rPr lang="en-US" sz="2400" dirty="0"/>
              <a:t>Enhance routing protocols to maintain multiple paths.</a:t>
            </a:r>
          </a:p>
          <a:p>
            <a:pPr lvl="1"/>
            <a:r>
              <a:rPr lang="en-US" sz="2400" dirty="0"/>
              <a:t>Load balancers in front of Application servers.</a:t>
            </a:r>
          </a:p>
          <a:p>
            <a:pPr lvl="1"/>
            <a:r>
              <a:rPr lang="en-US" sz="2400" dirty="0"/>
              <a:t>Link load balancers to manage multiple ISP links</a:t>
            </a:r>
            <a:endParaRPr lang="en-US" dirty="0"/>
          </a:p>
          <a:p>
            <a:pPr lvl="1"/>
            <a:r>
              <a:rPr lang="en-US" dirty="0"/>
              <a:t>Maintain Backups ,locking config files using NMS</a:t>
            </a:r>
          </a:p>
          <a:p>
            <a:pPr lvl="1"/>
            <a:endParaRPr lang="en-US" sz="2800" dirty="0"/>
          </a:p>
          <a:p>
            <a:pPr lvl="2"/>
            <a:endParaRPr lang="en-US" sz="2400" dirty="0"/>
          </a:p>
        </p:txBody>
      </p:sp>
      <p:pic>
        <p:nvPicPr>
          <p:cNvPr id="4" name="Picture 3" descr="Chart, bubble chart&#10;&#10;Description automatically generated">
            <a:extLst>
              <a:ext uri="{FF2B5EF4-FFF2-40B4-BE49-F238E27FC236}">
                <a16:creationId xmlns:a16="http://schemas.microsoft.com/office/drawing/2014/main" id="{34A04D58-A34C-4542-968A-905E460B38DD}"/>
              </a:ext>
            </a:extLst>
          </p:cNvPr>
          <p:cNvPicPr>
            <a:picLocks noChangeAspect="1"/>
          </p:cNvPicPr>
          <p:nvPr/>
        </p:nvPicPr>
        <p:blipFill rotWithShape="1">
          <a:blip r:embed="rId3">
            <a:extLst>
              <a:ext uri="{28A0092B-C50C-407E-A947-70E740481C1C}">
                <a14:useLocalDpi xmlns:a14="http://schemas.microsoft.com/office/drawing/2010/main" val="0"/>
              </a:ext>
            </a:extLst>
          </a:blip>
          <a:srcRect l="3904" t="22408" r="49610" b="40496"/>
          <a:stretch/>
        </p:blipFill>
        <p:spPr>
          <a:xfrm>
            <a:off x="8380291" y="282948"/>
            <a:ext cx="2644877" cy="1582994"/>
          </a:xfrm>
          <a:prstGeom prst="rect">
            <a:avLst/>
          </a:prstGeom>
          <a:noFill/>
        </p:spPr>
      </p:pic>
    </p:spTree>
    <p:extLst>
      <p:ext uri="{BB962C8B-B14F-4D97-AF65-F5344CB8AC3E}">
        <p14:creationId xmlns:p14="http://schemas.microsoft.com/office/powerpoint/2010/main" val="410895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64F817-D4F8-4E49-937C-90CDEEF8C9CA}"/>
              </a:ext>
            </a:extLst>
          </p:cNvPr>
          <p:cNvSpPr>
            <a:spLocks noGrp="1"/>
          </p:cNvSpPr>
          <p:nvPr>
            <p:ph type="title"/>
          </p:nvPr>
        </p:nvSpPr>
        <p:spPr/>
        <p:txBody>
          <a:bodyPr/>
          <a:lstStyle/>
          <a:p>
            <a:r>
              <a:rPr lang="en-US" dirty="0"/>
              <a:t>Prevent Modification</a:t>
            </a:r>
          </a:p>
        </p:txBody>
      </p:sp>
      <p:sp>
        <p:nvSpPr>
          <p:cNvPr id="2" name="Content Placeholder 1">
            <a:extLst>
              <a:ext uri="{FF2B5EF4-FFF2-40B4-BE49-F238E27FC236}">
                <a16:creationId xmlns:a16="http://schemas.microsoft.com/office/drawing/2014/main" id="{3E3DD940-CA8A-48F3-A666-F121882EDE7B}"/>
              </a:ext>
            </a:extLst>
          </p:cNvPr>
          <p:cNvSpPr>
            <a:spLocks noGrp="1"/>
          </p:cNvSpPr>
          <p:nvPr>
            <p:ph idx="1"/>
          </p:nvPr>
        </p:nvSpPr>
        <p:spPr>
          <a:xfrm>
            <a:off x="864579" y="1558804"/>
            <a:ext cx="10721063" cy="3777622"/>
          </a:xfrm>
        </p:spPr>
        <p:txBody>
          <a:bodyPr>
            <a:normAutofit/>
          </a:bodyPr>
          <a:lstStyle/>
          <a:p>
            <a:r>
              <a:rPr lang="en-US" dirty="0"/>
              <a:t>Modification is an attack against the integrity of the information. Basically, there is three types of modifications.</a:t>
            </a:r>
          </a:p>
          <a:p>
            <a:pPr lvl="1"/>
            <a:r>
              <a:rPr lang="en-US" dirty="0"/>
              <a:t>Change, Insertion, Deletion</a:t>
            </a:r>
          </a:p>
          <a:p>
            <a:r>
              <a:rPr lang="en-US" dirty="0"/>
              <a:t>Mitigation Techniques</a:t>
            </a:r>
          </a:p>
          <a:p>
            <a:pPr lvl="1"/>
            <a:r>
              <a:rPr lang="en-US" dirty="0"/>
              <a:t>Hashing methods.</a:t>
            </a:r>
          </a:p>
          <a:p>
            <a:pPr lvl="1"/>
            <a:r>
              <a:rPr lang="en-US" dirty="0"/>
              <a:t>Encryption.</a:t>
            </a:r>
          </a:p>
          <a:p>
            <a:pPr lvl="1"/>
            <a:r>
              <a:rPr lang="en-US" dirty="0"/>
              <a:t>Locking and archiving old Data - Backup</a:t>
            </a:r>
          </a:p>
          <a:p>
            <a:pPr lvl="1"/>
            <a:r>
              <a:rPr lang="en-US" dirty="0"/>
              <a:t>Access and privilege control over Data.</a:t>
            </a:r>
          </a:p>
          <a:p>
            <a:pPr lvl="1"/>
            <a:r>
              <a:rPr lang="en-US" dirty="0"/>
              <a:t>Message Authentication Codes (MACs).</a:t>
            </a:r>
          </a:p>
          <a:p>
            <a:endParaRPr lang="en-US" dirty="0"/>
          </a:p>
        </p:txBody>
      </p:sp>
      <p:pic>
        <p:nvPicPr>
          <p:cNvPr id="5" name="Picture 4">
            <a:extLst>
              <a:ext uri="{FF2B5EF4-FFF2-40B4-BE49-F238E27FC236}">
                <a16:creationId xmlns:a16="http://schemas.microsoft.com/office/drawing/2014/main" id="{23FCB96D-060E-4C75-9657-75C7628D6983}"/>
              </a:ext>
            </a:extLst>
          </p:cNvPr>
          <p:cNvPicPr>
            <a:picLocks noChangeAspect="1"/>
          </p:cNvPicPr>
          <p:nvPr/>
        </p:nvPicPr>
        <p:blipFill>
          <a:blip r:embed="rId2"/>
          <a:stretch>
            <a:fillRect/>
          </a:stretch>
        </p:blipFill>
        <p:spPr>
          <a:xfrm>
            <a:off x="7507850" y="2893362"/>
            <a:ext cx="4435224" cy="2080440"/>
          </a:xfrm>
          <a:prstGeom prst="rect">
            <a:avLst/>
          </a:prstGeom>
        </p:spPr>
      </p:pic>
      <p:pic>
        <p:nvPicPr>
          <p:cNvPr id="6" name="Picture 5" descr="Chart, bubble chart&#10;&#10;Description automatically generated">
            <a:extLst>
              <a:ext uri="{FF2B5EF4-FFF2-40B4-BE49-F238E27FC236}">
                <a16:creationId xmlns:a16="http://schemas.microsoft.com/office/drawing/2014/main" id="{C814A460-96E1-4779-BFC0-E0AFFCC56DF8}"/>
              </a:ext>
            </a:extLst>
          </p:cNvPr>
          <p:cNvPicPr>
            <a:picLocks noChangeAspect="1"/>
          </p:cNvPicPr>
          <p:nvPr/>
        </p:nvPicPr>
        <p:blipFill rotWithShape="1">
          <a:blip r:embed="rId3">
            <a:extLst>
              <a:ext uri="{28A0092B-C50C-407E-A947-70E740481C1C}">
                <a14:useLocalDpi xmlns:a14="http://schemas.microsoft.com/office/drawing/2010/main" val="0"/>
              </a:ext>
            </a:extLst>
          </a:blip>
          <a:srcRect l="4940" t="58582" r="50475" b="4321"/>
          <a:stretch/>
        </p:blipFill>
        <p:spPr>
          <a:xfrm>
            <a:off x="9478297" y="0"/>
            <a:ext cx="2536723" cy="1582994"/>
          </a:xfrm>
          <a:prstGeom prst="rect">
            <a:avLst/>
          </a:prstGeom>
          <a:noFill/>
        </p:spPr>
      </p:pic>
    </p:spTree>
    <p:extLst>
      <p:ext uri="{BB962C8B-B14F-4D97-AF65-F5344CB8AC3E}">
        <p14:creationId xmlns:p14="http://schemas.microsoft.com/office/powerpoint/2010/main" val="399179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F000B7-3ADB-4DB2-8720-AB1C4DA4FD77}"/>
              </a:ext>
            </a:extLst>
          </p:cNvPr>
          <p:cNvSpPr>
            <a:spLocks noGrp="1"/>
          </p:cNvSpPr>
          <p:nvPr>
            <p:ph type="title"/>
          </p:nvPr>
        </p:nvSpPr>
        <p:spPr/>
        <p:txBody>
          <a:bodyPr/>
          <a:lstStyle/>
          <a:p>
            <a:r>
              <a:rPr lang="en-US" dirty="0"/>
              <a:t>Prevent Fabrication</a:t>
            </a:r>
          </a:p>
        </p:txBody>
      </p:sp>
      <p:sp>
        <p:nvSpPr>
          <p:cNvPr id="2" name="Content Placeholder 1">
            <a:extLst>
              <a:ext uri="{FF2B5EF4-FFF2-40B4-BE49-F238E27FC236}">
                <a16:creationId xmlns:a16="http://schemas.microsoft.com/office/drawing/2014/main" id="{202FA975-BF67-4857-9AF3-E75354452693}"/>
              </a:ext>
            </a:extLst>
          </p:cNvPr>
          <p:cNvSpPr>
            <a:spLocks noGrp="1"/>
          </p:cNvSpPr>
          <p:nvPr>
            <p:ph idx="1"/>
          </p:nvPr>
        </p:nvSpPr>
        <p:spPr>
          <a:xfrm>
            <a:off x="811819" y="1558804"/>
            <a:ext cx="10210141" cy="3777622"/>
          </a:xfrm>
        </p:spPr>
        <p:txBody>
          <a:bodyPr>
            <a:normAutofit/>
          </a:bodyPr>
          <a:lstStyle/>
          <a:p>
            <a:r>
              <a:rPr lang="en-US" sz="2800" dirty="0">
                <a:solidFill>
                  <a:srgbClr val="C00000"/>
                </a:solidFill>
              </a:rPr>
              <a:t>Fabrication: </a:t>
            </a:r>
            <a:r>
              <a:rPr lang="en-US" sz="2800" dirty="0"/>
              <a:t>prevents the users from accessing certain services, It is normally termed as Denial of services where the hackers gain unauthorized access to the servers and block users’ access.</a:t>
            </a:r>
          </a:p>
          <a:p>
            <a:pPr lvl="1"/>
            <a:r>
              <a:rPr lang="en-US" dirty="0"/>
              <a:t>SQL injection, E-mail spoofing</a:t>
            </a:r>
          </a:p>
          <a:p>
            <a:r>
              <a:rPr lang="en-US" dirty="0"/>
              <a:t>Methods</a:t>
            </a:r>
          </a:p>
          <a:p>
            <a:pPr lvl="1"/>
            <a:r>
              <a:rPr lang="en-US" dirty="0"/>
              <a:t>Digital certificates to verify the origins</a:t>
            </a:r>
          </a:p>
          <a:p>
            <a:pPr lvl="1"/>
            <a:r>
              <a:rPr lang="en-US" dirty="0"/>
              <a:t>Hashing to Identify the Original.</a:t>
            </a:r>
          </a:p>
          <a:p>
            <a:pPr lvl="1"/>
            <a:r>
              <a:rPr lang="en-US" dirty="0"/>
              <a:t>Message Authentication Codes (MACs).</a:t>
            </a:r>
          </a:p>
          <a:p>
            <a:endParaRPr lang="en-US" sz="4000" dirty="0"/>
          </a:p>
        </p:txBody>
      </p:sp>
      <p:pic>
        <p:nvPicPr>
          <p:cNvPr id="4" name="Picture 3" descr="Chart, bubble chart&#10;&#10;Description automatically generated">
            <a:extLst>
              <a:ext uri="{FF2B5EF4-FFF2-40B4-BE49-F238E27FC236}">
                <a16:creationId xmlns:a16="http://schemas.microsoft.com/office/drawing/2014/main" id="{6BA54F94-C814-4C42-87EF-02E1F4A66060}"/>
              </a:ext>
            </a:extLst>
          </p:cNvPr>
          <p:cNvPicPr>
            <a:picLocks noChangeAspect="1"/>
          </p:cNvPicPr>
          <p:nvPr/>
        </p:nvPicPr>
        <p:blipFill rotWithShape="1">
          <a:blip r:embed="rId2">
            <a:extLst>
              <a:ext uri="{28A0092B-C50C-407E-A947-70E740481C1C}">
                <a14:useLocalDpi xmlns:a14="http://schemas.microsoft.com/office/drawing/2010/main" val="0"/>
              </a:ext>
            </a:extLst>
          </a:blip>
          <a:srcRect l="49352" t="58582" r="4335" b="2939"/>
          <a:stretch/>
        </p:blipFill>
        <p:spPr>
          <a:xfrm>
            <a:off x="9379974" y="-12096"/>
            <a:ext cx="2635045" cy="1641988"/>
          </a:xfrm>
          <a:prstGeom prst="rect">
            <a:avLst/>
          </a:prstGeom>
          <a:noFill/>
        </p:spPr>
      </p:pic>
      <p:pic>
        <p:nvPicPr>
          <p:cNvPr id="6" name="Picture 5" descr="Graphical user interface, diagram&#10;&#10;Description automatically generated">
            <a:extLst>
              <a:ext uri="{FF2B5EF4-FFF2-40B4-BE49-F238E27FC236}">
                <a16:creationId xmlns:a16="http://schemas.microsoft.com/office/drawing/2014/main" id="{0A4DD345-4623-4719-A82A-96B835CCF854}"/>
              </a:ext>
            </a:extLst>
          </p:cNvPr>
          <p:cNvPicPr>
            <a:picLocks noChangeAspect="1"/>
          </p:cNvPicPr>
          <p:nvPr/>
        </p:nvPicPr>
        <p:blipFill rotWithShape="1">
          <a:blip r:embed="rId3">
            <a:extLst>
              <a:ext uri="{28A0092B-C50C-407E-A947-70E740481C1C}">
                <a14:useLocalDpi xmlns:a14="http://schemas.microsoft.com/office/drawing/2010/main" val="0"/>
              </a:ext>
            </a:extLst>
          </a:blip>
          <a:srcRect l="4802" t="20215" b="16735"/>
          <a:stretch/>
        </p:blipFill>
        <p:spPr>
          <a:xfrm>
            <a:off x="7165389" y="4050890"/>
            <a:ext cx="4849629" cy="2408904"/>
          </a:xfrm>
          <a:prstGeom prst="rect">
            <a:avLst/>
          </a:prstGeom>
        </p:spPr>
      </p:pic>
    </p:spTree>
    <p:extLst>
      <p:ext uri="{BB962C8B-B14F-4D97-AF65-F5344CB8AC3E}">
        <p14:creationId xmlns:p14="http://schemas.microsoft.com/office/powerpoint/2010/main" val="281492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21BA80FF-7046-4E32-9357-E43BBBF2F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171" y="1700579"/>
            <a:ext cx="5715000" cy="4638675"/>
          </a:xfrm>
          <a:prstGeom prst="rect">
            <a:avLst/>
          </a:prstGeom>
        </p:spPr>
      </p:pic>
      <p:sp>
        <p:nvSpPr>
          <p:cNvPr id="2" name="Title 1">
            <a:extLst>
              <a:ext uri="{FF2B5EF4-FFF2-40B4-BE49-F238E27FC236}">
                <a16:creationId xmlns:a16="http://schemas.microsoft.com/office/drawing/2014/main" id="{AE7AFBB8-3BE3-41ED-B5BB-10A73DE21096}"/>
              </a:ext>
            </a:extLst>
          </p:cNvPr>
          <p:cNvSpPr>
            <a:spLocks noGrp="1"/>
          </p:cNvSpPr>
          <p:nvPr>
            <p:ph type="title"/>
          </p:nvPr>
        </p:nvSpPr>
        <p:spPr/>
        <p:txBody>
          <a:bodyPr/>
          <a:lstStyle/>
          <a:p>
            <a:r>
              <a:rPr lang="en-US" dirty="0"/>
              <a:t>What to be Secure in the Network</a:t>
            </a:r>
          </a:p>
        </p:txBody>
      </p:sp>
      <p:sp>
        <p:nvSpPr>
          <p:cNvPr id="3" name="Content Placeholder 2">
            <a:extLst>
              <a:ext uri="{FF2B5EF4-FFF2-40B4-BE49-F238E27FC236}">
                <a16:creationId xmlns:a16="http://schemas.microsoft.com/office/drawing/2014/main" id="{F59C1409-E13C-4849-9A98-2CE5639D06DD}"/>
              </a:ext>
            </a:extLst>
          </p:cNvPr>
          <p:cNvSpPr>
            <a:spLocks noGrp="1"/>
          </p:cNvSpPr>
          <p:nvPr>
            <p:ph idx="1"/>
          </p:nvPr>
        </p:nvSpPr>
        <p:spPr>
          <a:xfrm>
            <a:off x="901960" y="1632127"/>
            <a:ext cx="9848973" cy="3423139"/>
          </a:xfrm>
        </p:spPr>
        <p:txBody>
          <a:bodyPr>
            <a:normAutofit/>
          </a:bodyPr>
          <a:lstStyle/>
          <a:p>
            <a:r>
              <a:rPr lang="en-US" sz="2800" dirty="0"/>
              <a:t>To prevent such attacks, then network should be secured in many ways</a:t>
            </a:r>
          </a:p>
          <a:p>
            <a:r>
              <a:rPr lang="en-US" sz="2800" dirty="0"/>
              <a:t>In enterprise network you needs to secure everything </a:t>
            </a:r>
          </a:p>
          <a:p>
            <a:pPr lvl="1"/>
            <a:r>
              <a:rPr lang="en-US" dirty="0"/>
              <a:t>All information assets.</a:t>
            </a:r>
          </a:p>
          <a:p>
            <a:pPr lvl="1"/>
            <a:r>
              <a:rPr lang="en-US" dirty="0"/>
              <a:t>Physical assets.</a:t>
            </a:r>
          </a:p>
          <a:p>
            <a:pPr lvl="1"/>
            <a:r>
              <a:rPr lang="en-US" dirty="0"/>
              <a:t>Human assets.</a:t>
            </a:r>
          </a:p>
          <a:p>
            <a:pPr marL="457200" lvl="1" indent="0">
              <a:buNone/>
            </a:pPr>
            <a:r>
              <a:rPr lang="en-US" sz="2000" dirty="0"/>
              <a:t>As the Network plays a Major role in all the above.</a:t>
            </a:r>
          </a:p>
        </p:txBody>
      </p:sp>
    </p:spTree>
    <p:extLst>
      <p:ext uri="{BB962C8B-B14F-4D97-AF65-F5344CB8AC3E}">
        <p14:creationId xmlns:p14="http://schemas.microsoft.com/office/powerpoint/2010/main" val="410238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CCDC-D1C9-4530-8384-5CE1A0C6BDEC}"/>
              </a:ext>
            </a:extLst>
          </p:cNvPr>
          <p:cNvSpPr>
            <a:spLocks noGrp="1"/>
          </p:cNvSpPr>
          <p:nvPr>
            <p:ph type="title"/>
          </p:nvPr>
        </p:nvSpPr>
        <p:spPr/>
        <p:txBody>
          <a:bodyPr/>
          <a:lstStyle/>
          <a:p>
            <a:r>
              <a:rPr lang="en-US" dirty="0"/>
              <a:t>How we do it on the network </a:t>
            </a:r>
          </a:p>
        </p:txBody>
      </p:sp>
      <p:sp>
        <p:nvSpPr>
          <p:cNvPr id="3" name="Content Placeholder 2">
            <a:extLst>
              <a:ext uri="{FF2B5EF4-FFF2-40B4-BE49-F238E27FC236}">
                <a16:creationId xmlns:a16="http://schemas.microsoft.com/office/drawing/2014/main" id="{7CD6B554-02A2-49E9-B82B-6BF3E4DD31F6}"/>
              </a:ext>
            </a:extLst>
          </p:cNvPr>
          <p:cNvSpPr>
            <a:spLocks noGrp="1"/>
          </p:cNvSpPr>
          <p:nvPr>
            <p:ph idx="1"/>
          </p:nvPr>
        </p:nvSpPr>
        <p:spPr>
          <a:xfrm>
            <a:off x="811820" y="1466757"/>
            <a:ext cx="10515600" cy="3777622"/>
          </a:xfrm>
        </p:spPr>
        <p:txBody>
          <a:bodyPr>
            <a:normAutofit/>
          </a:bodyPr>
          <a:lstStyle/>
          <a:p>
            <a:r>
              <a:rPr lang="en-US" dirty="0"/>
              <a:t>It’s a collective approach on every level.</a:t>
            </a:r>
          </a:p>
          <a:p>
            <a:r>
              <a:rPr lang="en-US" dirty="0"/>
              <a:t>Needs a setup a complete eco system.</a:t>
            </a:r>
          </a:p>
          <a:p>
            <a:pPr lvl="1"/>
            <a:r>
              <a:rPr lang="en-US" b="1" dirty="0">
                <a:solidFill>
                  <a:srgbClr val="FF0000"/>
                </a:solidFill>
              </a:rPr>
              <a:t>Policy</a:t>
            </a:r>
            <a:r>
              <a:rPr lang="en-US" dirty="0"/>
              <a:t> plays a major role but none technical.</a:t>
            </a:r>
          </a:p>
          <a:p>
            <a:pPr lvl="1"/>
            <a:r>
              <a:rPr lang="en-US" dirty="0"/>
              <a:t>In general, a policy will enable you to role which to be implement as a technical solution.</a:t>
            </a:r>
          </a:p>
          <a:p>
            <a:endParaRPr lang="en-US" dirty="0"/>
          </a:p>
          <a:p>
            <a:endParaRPr lang="en-US" dirty="0"/>
          </a:p>
        </p:txBody>
      </p:sp>
      <p:sp>
        <p:nvSpPr>
          <p:cNvPr id="5" name="TextBox 4">
            <a:extLst>
              <a:ext uri="{FF2B5EF4-FFF2-40B4-BE49-F238E27FC236}">
                <a16:creationId xmlns:a16="http://schemas.microsoft.com/office/drawing/2014/main" id="{9AB079BE-CA8C-41B9-A0B1-A73A8BA51AC9}"/>
              </a:ext>
            </a:extLst>
          </p:cNvPr>
          <p:cNvSpPr txBox="1"/>
          <p:nvPr/>
        </p:nvSpPr>
        <p:spPr>
          <a:xfrm>
            <a:off x="1160022" y="3760026"/>
            <a:ext cx="4666846" cy="2554545"/>
          </a:xfrm>
          <a:prstGeom prst="rect">
            <a:avLst/>
          </a:prstGeom>
          <a:noFill/>
        </p:spPr>
        <p:txBody>
          <a:bodyPr wrap="square">
            <a:spAutoFit/>
          </a:bodyPr>
          <a:lstStyle/>
          <a:p>
            <a:r>
              <a:rPr lang="en-US" sz="2000" dirty="0">
                <a:solidFill>
                  <a:srgbClr val="0070C0"/>
                </a:solidFill>
                <a:effectLst/>
              </a:rPr>
              <a:t>The common types of network security include Network Access Control, IT Security Policies, Application Security, Vulnerability Patch Management, Network Penetration Testing, Data Loss Prevention, Antivirus Software, Endpoint Detection And Response (EDR), Email Security, Wireless Security, IDS/IPS, Network Segmentation</a:t>
            </a:r>
          </a:p>
        </p:txBody>
      </p:sp>
      <p:pic>
        <p:nvPicPr>
          <p:cNvPr id="7" name="Picture 6" descr="A picture containing icon&#10;&#10;Description automatically generated">
            <a:extLst>
              <a:ext uri="{FF2B5EF4-FFF2-40B4-BE49-F238E27FC236}">
                <a16:creationId xmlns:a16="http://schemas.microsoft.com/office/drawing/2014/main" id="{F01792B6-CFCB-490A-AF3D-8496A6092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418" y="3204628"/>
            <a:ext cx="6277582" cy="3531140"/>
          </a:xfrm>
          <a:prstGeom prst="rect">
            <a:avLst/>
          </a:prstGeom>
        </p:spPr>
      </p:pic>
    </p:spTree>
    <p:extLst>
      <p:ext uri="{BB962C8B-B14F-4D97-AF65-F5344CB8AC3E}">
        <p14:creationId xmlns:p14="http://schemas.microsoft.com/office/powerpoint/2010/main" val="216133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CDBF-7EEA-485A-BFCE-16A9581D0947}"/>
              </a:ext>
            </a:extLst>
          </p:cNvPr>
          <p:cNvSpPr>
            <a:spLocks noGrp="1"/>
          </p:cNvSpPr>
          <p:nvPr>
            <p:ph type="title"/>
          </p:nvPr>
        </p:nvSpPr>
        <p:spPr/>
        <p:txBody>
          <a:bodyPr/>
          <a:lstStyle/>
          <a:p>
            <a:r>
              <a:rPr lang="en-US" dirty="0"/>
              <a:t>Process of Implementation of Security</a:t>
            </a:r>
          </a:p>
        </p:txBody>
      </p:sp>
      <p:sp>
        <p:nvSpPr>
          <p:cNvPr id="3" name="Content Placeholder 2">
            <a:extLst>
              <a:ext uri="{FF2B5EF4-FFF2-40B4-BE49-F238E27FC236}">
                <a16:creationId xmlns:a16="http://schemas.microsoft.com/office/drawing/2014/main" id="{4532C382-25D6-4A66-91D4-D6B05C5E205D}"/>
              </a:ext>
            </a:extLst>
          </p:cNvPr>
          <p:cNvSpPr>
            <a:spLocks noGrp="1"/>
          </p:cNvSpPr>
          <p:nvPr>
            <p:ph idx="1"/>
          </p:nvPr>
        </p:nvSpPr>
        <p:spPr>
          <a:xfrm>
            <a:off x="1185776" y="2481430"/>
            <a:ext cx="6614808" cy="586154"/>
          </a:xfrm>
        </p:spPr>
        <p:txBody>
          <a:bodyPr>
            <a:normAutofit/>
          </a:bodyPr>
          <a:lstStyle/>
          <a:p>
            <a:pPr marL="0" indent="0" algn="ctr">
              <a:buNone/>
            </a:pPr>
            <a:r>
              <a:rPr lang="en-US" b="1" dirty="0">
                <a:solidFill>
                  <a:srgbClr val="FF0000"/>
                </a:solidFill>
              </a:rPr>
              <a:t>Policy</a:t>
            </a:r>
            <a:r>
              <a:rPr lang="en-US" sz="2400" b="1" dirty="0"/>
              <a:t> to be agreed as </a:t>
            </a:r>
            <a:r>
              <a:rPr lang="en-US" sz="2800" b="1" dirty="0"/>
              <a:t>principal</a:t>
            </a:r>
            <a:r>
              <a:rPr lang="en-US" sz="2400" b="1" dirty="0"/>
              <a:t> by Management</a:t>
            </a:r>
          </a:p>
        </p:txBody>
      </p:sp>
      <p:sp>
        <p:nvSpPr>
          <p:cNvPr id="4" name="Content Placeholder 2">
            <a:extLst>
              <a:ext uri="{FF2B5EF4-FFF2-40B4-BE49-F238E27FC236}">
                <a16:creationId xmlns:a16="http://schemas.microsoft.com/office/drawing/2014/main" id="{D093416B-8917-4CB9-937F-44C08C357134}"/>
              </a:ext>
            </a:extLst>
          </p:cNvPr>
          <p:cNvSpPr txBox="1">
            <a:spLocks/>
          </p:cNvSpPr>
          <p:nvPr/>
        </p:nvSpPr>
        <p:spPr>
          <a:xfrm>
            <a:off x="302180" y="3640640"/>
            <a:ext cx="8382000" cy="674077"/>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b="1" dirty="0">
                <a:solidFill>
                  <a:srgbClr val="FF0000"/>
                </a:solidFill>
              </a:rPr>
              <a:t>Define the rule /guideline and best practice </a:t>
            </a:r>
            <a:r>
              <a:rPr lang="en-US" sz="2400" b="1" dirty="0"/>
              <a:t>in align with the policies </a:t>
            </a:r>
          </a:p>
        </p:txBody>
      </p:sp>
      <p:sp>
        <p:nvSpPr>
          <p:cNvPr id="5" name="Content Placeholder 2">
            <a:extLst>
              <a:ext uri="{FF2B5EF4-FFF2-40B4-BE49-F238E27FC236}">
                <a16:creationId xmlns:a16="http://schemas.microsoft.com/office/drawing/2014/main" id="{B6335E05-8720-4850-A5C8-BCFDF49D7B45}"/>
              </a:ext>
            </a:extLst>
          </p:cNvPr>
          <p:cNvSpPr txBox="1">
            <a:spLocks/>
          </p:cNvSpPr>
          <p:nvPr/>
        </p:nvSpPr>
        <p:spPr>
          <a:xfrm>
            <a:off x="302180" y="4786004"/>
            <a:ext cx="8382000" cy="7268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b="1" dirty="0">
                <a:solidFill>
                  <a:srgbClr val="FF0000"/>
                </a:solidFill>
              </a:rPr>
              <a:t>Hardware and software implemented and enforced</a:t>
            </a:r>
            <a:r>
              <a:rPr lang="en-US" sz="2400" b="1" dirty="0"/>
              <a:t> to protect the network resources </a:t>
            </a:r>
          </a:p>
        </p:txBody>
      </p:sp>
      <p:sp>
        <p:nvSpPr>
          <p:cNvPr id="6" name="Arrow: Down 5">
            <a:extLst>
              <a:ext uri="{FF2B5EF4-FFF2-40B4-BE49-F238E27FC236}">
                <a16:creationId xmlns:a16="http://schemas.microsoft.com/office/drawing/2014/main" id="{D094DD63-A24D-4E63-A467-90255FDBE1B2}"/>
              </a:ext>
            </a:extLst>
          </p:cNvPr>
          <p:cNvSpPr/>
          <p:nvPr/>
        </p:nvSpPr>
        <p:spPr>
          <a:xfrm>
            <a:off x="4182520" y="3072071"/>
            <a:ext cx="621323" cy="416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575EC8B-E6CD-4C99-8D27-2A0A87A1C5D1}"/>
              </a:ext>
            </a:extLst>
          </p:cNvPr>
          <p:cNvSpPr/>
          <p:nvPr/>
        </p:nvSpPr>
        <p:spPr>
          <a:xfrm>
            <a:off x="4182525" y="4314717"/>
            <a:ext cx="621323" cy="416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91A7A1B-0C9C-4F71-908E-3CD248A7971E}"/>
              </a:ext>
            </a:extLst>
          </p:cNvPr>
          <p:cNvSpPr txBox="1">
            <a:spLocks/>
          </p:cNvSpPr>
          <p:nvPr/>
        </p:nvSpPr>
        <p:spPr>
          <a:xfrm>
            <a:off x="1185776" y="1598460"/>
            <a:ext cx="6614808" cy="586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FF0000"/>
                </a:solidFill>
              </a:rPr>
              <a:t>Identify </a:t>
            </a:r>
            <a:r>
              <a:rPr lang="en-US" b="1" dirty="0"/>
              <a:t>security Risks Threats</a:t>
            </a:r>
            <a:endParaRPr lang="en-US" sz="2400" b="1" dirty="0"/>
          </a:p>
        </p:txBody>
      </p:sp>
      <p:sp>
        <p:nvSpPr>
          <p:cNvPr id="9" name="Arrow: Down 8">
            <a:extLst>
              <a:ext uri="{FF2B5EF4-FFF2-40B4-BE49-F238E27FC236}">
                <a16:creationId xmlns:a16="http://schemas.microsoft.com/office/drawing/2014/main" id="{EC9A45FE-AC53-44AD-B4A2-051AFDC4BC3D}"/>
              </a:ext>
            </a:extLst>
          </p:cNvPr>
          <p:cNvSpPr/>
          <p:nvPr/>
        </p:nvSpPr>
        <p:spPr>
          <a:xfrm>
            <a:off x="4182519" y="2082845"/>
            <a:ext cx="621323" cy="416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AAAD58-2121-4AB0-A7EC-37CFCA6BF93C}"/>
              </a:ext>
            </a:extLst>
          </p:cNvPr>
          <p:cNvSpPr txBox="1"/>
          <p:nvPr/>
        </p:nvSpPr>
        <p:spPr>
          <a:xfrm>
            <a:off x="9260732" y="1598460"/>
            <a:ext cx="2490281" cy="2585323"/>
          </a:xfrm>
          <a:prstGeom prst="rect">
            <a:avLst/>
          </a:prstGeom>
          <a:noFill/>
        </p:spPr>
        <p:txBody>
          <a:bodyPr wrap="square" rtlCol="0">
            <a:spAutoFit/>
          </a:bodyPr>
          <a:lstStyle/>
          <a:p>
            <a:r>
              <a:rPr lang="en-US" dirty="0"/>
              <a:t>Example:</a:t>
            </a:r>
          </a:p>
          <a:p>
            <a:r>
              <a:rPr lang="en-US" dirty="0"/>
              <a:t>It has been identified BYOD is a risk but reduce the IT resource cost of the organization</a:t>
            </a:r>
          </a:p>
          <a:p>
            <a:endParaRPr lang="en-US" dirty="0"/>
          </a:p>
          <a:p>
            <a:r>
              <a:rPr lang="en-US" dirty="0"/>
              <a:t>Define the security enhancement procedure for BYOD</a:t>
            </a:r>
          </a:p>
        </p:txBody>
      </p:sp>
    </p:spTree>
    <p:extLst>
      <p:ext uri="{BB962C8B-B14F-4D97-AF65-F5344CB8AC3E}">
        <p14:creationId xmlns:p14="http://schemas.microsoft.com/office/powerpoint/2010/main" val="20552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82772-35F0-4A77-A3AE-FC2E0253B543}"/>
              </a:ext>
            </a:extLst>
          </p:cNvPr>
          <p:cNvSpPr>
            <a:spLocks noGrp="1"/>
          </p:cNvSpPr>
          <p:nvPr>
            <p:ph sz="half" idx="1"/>
          </p:nvPr>
        </p:nvSpPr>
        <p:spPr>
          <a:xfrm>
            <a:off x="838200" y="1825625"/>
            <a:ext cx="10606548" cy="4351338"/>
          </a:xfrm>
        </p:spPr>
        <p:txBody>
          <a:bodyPr>
            <a:normAutofit/>
          </a:bodyPr>
          <a:lstStyle/>
          <a:p>
            <a:r>
              <a:rPr lang="en-US" sz="2400" dirty="0"/>
              <a:t>Late Middle English from Old French </a:t>
            </a:r>
            <a:r>
              <a:rPr lang="en-US" sz="2400" dirty="0" err="1"/>
              <a:t>securite</a:t>
            </a:r>
            <a:r>
              <a:rPr lang="en-US" sz="2400" dirty="0"/>
              <a:t> or Latin </a:t>
            </a:r>
            <a:r>
              <a:rPr lang="en-US" sz="2400" dirty="0" err="1"/>
              <a:t>securitas</a:t>
            </a:r>
            <a:r>
              <a:rPr lang="en-US" sz="2400" dirty="0"/>
              <a:t>, from </a:t>
            </a:r>
            <a:r>
              <a:rPr lang="en-US" sz="2400" dirty="0" err="1"/>
              <a:t>securus</a:t>
            </a:r>
            <a:r>
              <a:rPr lang="en-US" sz="2400" dirty="0"/>
              <a:t> ‘free from care’</a:t>
            </a:r>
          </a:p>
          <a:p>
            <a:pPr lvl="1"/>
            <a:r>
              <a:rPr lang="en-US" dirty="0"/>
              <a:t>Security is freedom from, or resilience against, potential harm (or other unwanted coercive change) caused by others ( Wikipedia).</a:t>
            </a:r>
          </a:p>
          <a:p>
            <a:r>
              <a:rPr lang="en-US" sz="2400" dirty="0"/>
              <a:t>Protection of a person, building, organization, or country against threats such as crime or attacks by foreign countries: ( Cambridge ).</a:t>
            </a:r>
          </a:p>
          <a:p>
            <a:r>
              <a:rPr lang="en-US" sz="2400" dirty="0">
                <a:highlight>
                  <a:srgbClr val="FFFF00"/>
                </a:highlight>
              </a:rPr>
              <a:t>It’s the sensation /feeling or the state of being free from danger or threat</a:t>
            </a:r>
          </a:p>
          <a:p>
            <a:r>
              <a:rPr lang="en-US" sz="2400" dirty="0">
                <a:solidFill>
                  <a:srgbClr val="0070C0"/>
                </a:solidFill>
              </a:rPr>
              <a:t>What is IT Security</a:t>
            </a:r>
          </a:p>
          <a:p>
            <a:pPr marL="0" indent="0">
              <a:buNone/>
            </a:pPr>
            <a:endParaRPr lang="en-US" sz="2000" dirty="0">
              <a:solidFill>
                <a:srgbClr val="0070C0"/>
              </a:solidFill>
            </a:endParaRPr>
          </a:p>
        </p:txBody>
      </p:sp>
      <p:pic>
        <p:nvPicPr>
          <p:cNvPr id="5" name="Picture 4" descr="Diagram&#10;&#10;Description automatically generated">
            <a:extLst>
              <a:ext uri="{FF2B5EF4-FFF2-40B4-BE49-F238E27FC236}">
                <a16:creationId xmlns:a16="http://schemas.microsoft.com/office/drawing/2014/main" id="{9332268F-9946-4EF3-BF46-C20379D98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6720" y="4626634"/>
            <a:ext cx="2859851" cy="2094841"/>
          </a:xfrm>
          <a:prstGeom prst="rect">
            <a:avLst/>
          </a:prstGeom>
          <a:noFill/>
        </p:spPr>
      </p:pic>
      <p:sp>
        <p:nvSpPr>
          <p:cNvPr id="10" name="Slide Number Placeholder 3">
            <a:extLst>
              <a:ext uri="{FF2B5EF4-FFF2-40B4-BE49-F238E27FC236}">
                <a16:creationId xmlns:a16="http://schemas.microsoft.com/office/drawing/2014/main" id="{1B792435-EA84-A465-67AC-553089868EC8}"/>
              </a:ext>
            </a:extLst>
          </p:cNvPr>
          <p:cNvSpPr>
            <a:spLocks noGrp="1"/>
          </p:cNvSpPr>
          <p:nvPr>
            <p:ph type="sldNum" sz="quarter" idx="12"/>
          </p:nvPr>
        </p:nvSpPr>
        <p:spPr>
          <a:xfrm>
            <a:off x="8610600" y="6356350"/>
            <a:ext cx="2743200" cy="365125"/>
          </a:xfrm>
        </p:spPr>
        <p:txBody>
          <a:bodyPr/>
          <a:lstStyle/>
          <a:p>
            <a:pPr>
              <a:spcAft>
                <a:spcPts val="600"/>
              </a:spcAft>
            </a:pPr>
            <a:fld id="{B74EB0F0-7D7E-412A-B235-20FE2876EE16}" type="slidenum">
              <a:rPr lang="en-US" smtClean="0"/>
              <a:pPr>
                <a:spcAft>
                  <a:spcPts val="600"/>
                </a:spcAft>
              </a:pPr>
              <a:t>2</a:t>
            </a:fld>
            <a:endParaRPr lang="en-US"/>
          </a:p>
        </p:txBody>
      </p:sp>
      <p:sp>
        <p:nvSpPr>
          <p:cNvPr id="2" name="Title 1">
            <a:extLst>
              <a:ext uri="{FF2B5EF4-FFF2-40B4-BE49-F238E27FC236}">
                <a16:creationId xmlns:a16="http://schemas.microsoft.com/office/drawing/2014/main" id="{25530F8B-8087-4EE3-9295-A210C871265B}"/>
              </a:ext>
            </a:extLst>
          </p:cNvPr>
          <p:cNvSpPr>
            <a:spLocks noGrp="1"/>
          </p:cNvSpPr>
          <p:nvPr>
            <p:ph type="title"/>
          </p:nvPr>
        </p:nvSpPr>
        <p:spPr>
          <a:xfrm>
            <a:off x="811820" y="518746"/>
            <a:ext cx="10515600" cy="1040058"/>
          </a:xfrm>
        </p:spPr>
        <p:txBody>
          <a:bodyPr anchor="ctr">
            <a:normAutofit/>
          </a:bodyPr>
          <a:lstStyle/>
          <a:p>
            <a:r>
              <a:rPr lang="en-US" dirty="0"/>
              <a:t>What is Security ?</a:t>
            </a:r>
          </a:p>
        </p:txBody>
      </p:sp>
      <p:sp>
        <p:nvSpPr>
          <p:cNvPr id="8" name="TextBox 7">
            <a:extLst>
              <a:ext uri="{FF2B5EF4-FFF2-40B4-BE49-F238E27FC236}">
                <a16:creationId xmlns:a16="http://schemas.microsoft.com/office/drawing/2014/main" id="{474D531E-D023-4A95-AF48-0A92CE8EE3C0}"/>
              </a:ext>
            </a:extLst>
          </p:cNvPr>
          <p:cNvSpPr txBox="1"/>
          <p:nvPr/>
        </p:nvSpPr>
        <p:spPr>
          <a:xfrm>
            <a:off x="1559188" y="4976634"/>
            <a:ext cx="6339672" cy="1200329"/>
          </a:xfrm>
          <a:prstGeom prst="rect">
            <a:avLst/>
          </a:prstGeom>
          <a:noFill/>
        </p:spPr>
        <p:txBody>
          <a:bodyPr wrap="square">
            <a:spAutoFit/>
          </a:bodyPr>
          <a:lstStyle/>
          <a:p>
            <a:r>
              <a:rPr lang="en-US" sz="2400" dirty="0"/>
              <a:t>IT </a:t>
            </a:r>
            <a:r>
              <a:rPr lang="en-US" sz="2400" i="1" dirty="0"/>
              <a:t>security</a:t>
            </a:r>
            <a:r>
              <a:rPr lang="en-US" sz="2400" dirty="0"/>
              <a:t> is a cybersecurity strategy that prevents unauthorized access to organizational assets including computers, networks, and data.</a:t>
            </a:r>
          </a:p>
        </p:txBody>
      </p:sp>
    </p:spTree>
    <p:extLst>
      <p:ext uri="{BB962C8B-B14F-4D97-AF65-F5344CB8AC3E}">
        <p14:creationId xmlns:p14="http://schemas.microsoft.com/office/powerpoint/2010/main" val="294251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9926-A127-4302-A320-CBDD9A06F0B1}"/>
              </a:ext>
            </a:extLst>
          </p:cNvPr>
          <p:cNvSpPr>
            <a:spLocks noGrp="1"/>
          </p:cNvSpPr>
          <p:nvPr>
            <p:ph type="title"/>
          </p:nvPr>
        </p:nvSpPr>
        <p:spPr/>
        <p:txBody>
          <a:bodyPr/>
          <a:lstStyle/>
          <a:p>
            <a:r>
              <a:rPr lang="en-US" dirty="0"/>
              <a:t>What do We Have – Total Solution</a:t>
            </a:r>
          </a:p>
        </p:txBody>
      </p:sp>
      <p:sp>
        <p:nvSpPr>
          <p:cNvPr id="3" name="Content Placeholder 2">
            <a:extLst>
              <a:ext uri="{FF2B5EF4-FFF2-40B4-BE49-F238E27FC236}">
                <a16:creationId xmlns:a16="http://schemas.microsoft.com/office/drawing/2014/main" id="{C4981E5F-6C80-45FC-8A1A-421D2A6C0DFE}"/>
              </a:ext>
            </a:extLst>
          </p:cNvPr>
          <p:cNvSpPr>
            <a:spLocks noGrp="1"/>
          </p:cNvSpPr>
          <p:nvPr>
            <p:ph idx="1"/>
          </p:nvPr>
        </p:nvSpPr>
        <p:spPr>
          <a:xfrm>
            <a:off x="1166447" y="1670538"/>
            <a:ext cx="10199076" cy="4319953"/>
          </a:xfrm>
        </p:spPr>
        <p:txBody>
          <a:bodyPr>
            <a:normAutofit fontScale="92500" lnSpcReduction="10000"/>
          </a:bodyPr>
          <a:lstStyle/>
          <a:p>
            <a:r>
              <a:rPr lang="en-US" sz="2800" dirty="0"/>
              <a:t>Needs to secure entry exits (firewalls).</a:t>
            </a:r>
          </a:p>
          <a:p>
            <a:r>
              <a:rPr lang="en-US" sz="2800" dirty="0"/>
              <a:t>Needs to secure all hosts (End level security</a:t>
            </a:r>
            <a:r>
              <a:rPr lang="en-US" dirty="0"/>
              <a:t>)</a:t>
            </a:r>
          </a:p>
          <a:p>
            <a:r>
              <a:rPr lang="en-US" sz="2800" dirty="0"/>
              <a:t>Make sure the required individuals have access to the secured information   ( Access control)</a:t>
            </a:r>
          </a:p>
          <a:p>
            <a:r>
              <a:rPr lang="en-US" sz="2800" dirty="0"/>
              <a:t>Need spy to report back the intrusions and block it (IPS/IDS).</a:t>
            </a:r>
          </a:p>
          <a:p>
            <a:r>
              <a:rPr lang="en-US" sz="2800" dirty="0"/>
              <a:t>Needs to register the known (Digital Signatures, PKI ).</a:t>
            </a:r>
          </a:p>
          <a:p>
            <a:r>
              <a:rPr lang="en-US" sz="2800" dirty="0"/>
              <a:t>Needs to send information in secure and secretly (Encryption and Steganography ).</a:t>
            </a:r>
          </a:p>
          <a:p>
            <a:r>
              <a:rPr lang="en-US" dirty="0"/>
              <a:t>Need security for remote accesses (VPNs and SSL/TLS)</a:t>
            </a:r>
            <a:endParaRPr lang="en-US" sz="2800" dirty="0"/>
          </a:p>
          <a:p>
            <a:r>
              <a:rPr lang="en-US" sz="2800" dirty="0"/>
              <a:t>Write all the movements( logs)</a:t>
            </a:r>
          </a:p>
          <a:p>
            <a:endParaRPr lang="en-US" sz="2800" dirty="0"/>
          </a:p>
        </p:txBody>
      </p:sp>
    </p:spTree>
    <p:extLst>
      <p:ext uri="{BB962C8B-B14F-4D97-AF65-F5344CB8AC3E}">
        <p14:creationId xmlns:p14="http://schemas.microsoft.com/office/powerpoint/2010/main" val="362531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0168-6679-4703-A6B9-BB6446931A8F}"/>
              </a:ext>
            </a:extLst>
          </p:cNvPr>
          <p:cNvSpPr>
            <a:spLocks noGrp="1"/>
          </p:cNvSpPr>
          <p:nvPr>
            <p:ph type="title"/>
          </p:nvPr>
        </p:nvSpPr>
        <p:spPr/>
        <p:txBody>
          <a:bodyPr/>
          <a:lstStyle/>
          <a:p>
            <a:r>
              <a:rPr lang="en-US" dirty="0"/>
              <a:t>Technologies </a:t>
            </a:r>
          </a:p>
        </p:txBody>
      </p:sp>
      <p:sp>
        <p:nvSpPr>
          <p:cNvPr id="3" name="Content Placeholder 2">
            <a:extLst>
              <a:ext uri="{FF2B5EF4-FFF2-40B4-BE49-F238E27FC236}">
                <a16:creationId xmlns:a16="http://schemas.microsoft.com/office/drawing/2014/main" id="{2279C3EB-DCB2-464C-92A4-F8E184F17957}"/>
              </a:ext>
            </a:extLst>
          </p:cNvPr>
          <p:cNvSpPr>
            <a:spLocks noGrp="1"/>
          </p:cNvSpPr>
          <p:nvPr>
            <p:ph idx="1"/>
          </p:nvPr>
        </p:nvSpPr>
        <p:spPr>
          <a:xfrm>
            <a:off x="811820" y="1558804"/>
            <a:ext cx="9283089" cy="3777622"/>
          </a:xfrm>
        </p:spPr>
        <p:txBody>
          <a:bodyPr>
            <a:normAutofit/>
          </a:bodyPr>
          <a:lstStyle/>
          <a:p>
            <a:r>
              <a:rPr lang="en-US" sz="2800" dirty="0"/>
              <a:t>Firewalls.</a:t>
            </a:r>
          </a:p>
          <a:p>
            <a:r>
              <a:rPr lang="en-US" sz="2800" dirty="0"/>
              <a:t>IPS &amp; </a:t>
            </a:r>
            <a:r>
              <a:rPr lang="en-US" sz="2800"/>
              <a:t>IDS, end </a:t>
            </a:r>
            <a:r>
              <a:rPr lang="en-US" sz="2800" dirty="0"/>
              <a:t>point security.</a:t>
            </a:r>
          </a:p>
          <a:p>
            <a:r>
              <a:rPr lang="en-US" sz="2800" dirty="0"/>
              <a:t>Encryption ( cryptography and steganography ).</a:t>
            </a:r>
          </a:p>
          <a:p>
            <a:pPr lvl="1"/>
            <a:r>
              <a:rPr lang="en-US" dirty="0"/>
              <a:t>Digital signatures, PKI</a:t>
            </a:r>
          </a:p>
          <a:p>
            <a:r>
              <a:rPr lang="en-US" sz="2800" dirty="0"/>
              <a:t>Central user authentication  LADP, AD ,RADIUS.</a:t>
            </a:r>
          </a:p>
          <a:p>
            <a:endParaRPr lang="en-US" sz="2800" dirty="0"/>
          </a:p>
        </p:txBody>
      </p:sp>
    </p:spTree>
    <p:extLst>
      <p:ext uri="{BB962C8B-B14F-4D97-AF65-F5344CB8AC3E}">
        <p14:creationId xmlns:p14="http://schemas.microsoft.com/office/powerpoint/2010/main" val="422441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1" y="1056411"/>
            <a:ext cx="8915399" cy="2262781"/>
          </a:xfrm>
        </p:spPr>
        <p:txBody>
          <a:bodyPr/>
          <a:lstStyle/>
          <a:p>
            <a:r>
              <a:rPr lang="en-US" dirty="0"/>
              <a:t>Firewalls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2DBE-8C42-47C5-9C6B-DD5A60A78E4C}"/>
              </a:ext>
            </a:extLst>
          </p:cNvPr>
          <p:cNvSpPr>
            <a:spLocks noGrp="1"/>
          </p:cNvSpPr>
          <p:nvPr>
            <p:ph type="title"/>
          </p:nvPr>
        </p:nvSpPr>
        <p:spPr/>
        <p:txBody>
          <a:bodyPr/>
          <a:lstStyle/>
          <a:p>
            <a:r>
              <a:rPr lang="en-US" dirty="0"/>
              <a:t>Firewall</a:t>
            </a:r>
          </a:p>
        </p:txBody>
      </p:sp>
      <p:sp>
        <p:nvSpPr>
          <p:cNvPr id="3" name="Content Placeholder 2">
            <a:extLst>
              <a:ext uri="{FF2B5EF4-FFF2-40B4-BE49-F238E27FC236}">
                <a16:creationId xmlns:a16="http://schemas.microsoft.com/office/drawing/2014/main" id="{E13D0BB8-3588-4EDD-958F-965B052A38FB}"/>
              </a:ext>
            </a:extLst>
          </p:cNvPr>
          <p:cNvSpPr>
            <a:spLocks noGrp="1"/>
          </p:cNvSpPr>
          <p:nvPr>
            <p:ph idx="1"/>
          </p:nvPr>
        </p:nvSpPr>
        <p:spPr>
          <a:xfrm>
            <a:off x="811820" y="1540189"/>
            <a:ext cx="10011311" cy="3777622"/>
          </a:xfrm>
        </p:spPr>
        <p:txBody>
          <a:bodyPr>
            <a:normAutofit/>
          </a:bodyPr>
          <a:lstStyle/>
          <a:p>
            <a:r>
              <a:rPr lang="en-US" sz="2800" dirty="0"/>
              <a:t>An ancient technology for defend from enemy.</a:t>
            </a:r>
          </a:p>
          <a:p>
            <a:r>
              <a:rPr lang="en-US" sz="2800" dirty="0"/>
              <a:t>Very effective for gateway or excites.</a:t>
            </a:r>
          </a:p>
          <a:p>
            <a:r>
              <a:rPr lang="en-US" sz="2800" dirty="0"/>
              <a:t>First line of defense in the perimeter.</a:t>
            </a:r>
          </a:p>
          <a:p>
            <a:r>
              <a:rPr lang="en-US" sz="2800" dirty="0"/>
              <a:t>Focus to segregate the network based on security risk or protection level and filter in and out traffic.</a:t>
            </a:r>
          </a:p>
        </p:txBody>
      </p:sp>
      <p:pic>
        <p:nvPicPr>
          <p:cNvPr id="5" name="Picture 4" descr="Diagram&#10;&#10;Description automatically generated">
            <a:extLst>
              <a:ext uri="{FF2B5EF4-FFF2-40B4-BE49-F238E27FC236}">
                <a16:creationId xmlns:a16="http://schemas.microsoft.com/office/drawing/2014/main" id="{7B3B33A3-56F9-4E19-A1CA-36336FE2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145" y="4145002"/>
            <a:ext cx="5618434" cy="2527608"/>
          </a:xfrm>
          <a:prstGeom prst="rect">
            <a:avLst/>
          </a:prstGeom>
        </p:spPr>
      </p:pic>
      <p:pic>
        <p:nvPicPr>
          <p:cNvPr id="7" name="Picture 6">
            <a:extLst>
              <a:ext uri="{FF2B5EF4-FFF2-40B4-BE49-F238E27FC236}">
                <a16:creationId xmlns:a16="http://schemas.microsoft.com/office/drawing/2014/main" id="{685BF145-E532-4D0E-B062-4418E3925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99" y="1196502"/>
            <a:ext cx="1642050" cy="1751520"/>
          </a:xfrm>
          <a:prstGeom prst="rect">
            <a:avLst/>
          </a:prstGeom>
        </p:spPr>
      </p:pic>
    </p:spTree>
    <p:extLst>
      <p:ext uri="{BB962C8B-B14F-4D97-AF65-F5344CB8AC3E}">
        <p14:creationId xmlns:p14="http://schemas.microsoft.com/office/powerpoint/2010/main" val="3190454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History - Evolution</a:t>
            </a:r>
          </a:p>
        </p:txBody>
      </p:sp>
      <p:sp>
        <p:nvSpPr>
          <p:cNvPr id="3" name="Content Placeholder 2"/>
          <p:cNvSpPr>
            <a:spLocks noGrp="1"/>
          </p:cNvSpPr>
          <p:nvPr>
            <p:ph idx="1"/>
          </p:nvPr>
        </p:nvSpPr>
        <p:spPr>
          <a:xfrm>
            <a:off x="811820" y="1558804"/>
            <a:ext cx="10515600" cy="4351338"/>
          </a:xfrm>
        </p:spPr>
        <p:txBody>
          <a:bodyPr>
            <a:normAutofit fontScale="92500" lnSpcReduction="10000"/>
          </a:bodyPr>
          <a:lstStyle/>
          <a:p>
            <a:r>
              <a:rPr lang="en-US" sz="2800" dirty="0"/>
              <a:t>First generation: packet filters</a:t>
            </a:r>
          </a:p>
          <a:p>
            <a:pPr lvl="1"/>
            <a:r>
              <a:rPr lang="en-US" sz="2400" dirty="0"/>
              <a:t>Digital Equipment Corporation (DEC) developed filter systems known as packet filter firewalls.</a:t>
            </a:r>
          </a:p>
          <a:p>
            <a:r>
              <a:rPr lang="en-US" sz="2800" dirty="0"/>
              <a:t>Second generation: stateful filters</a:t>
            </a:r>
          </a:p>
          <a:p>
            <a:pPr lvl="1"/>
            <a:r>
              <a:rPr lang="en-US" sz="2400" dirty="0"/>
              <a:t>AT&amp;T Bell Laboratories developed the second generation of firewalls, calling them circuit level firewalls.</a:t>
            </a:r>
          </a:p>
          <a:p>
            <a:r>
              <a:rPr lang="en-US" sz="2800" dirty="0"/>
              <a:t>Third generation: application layer filters</a:t>
            </a:r>
          </a:p>
          <a:p>
            <a:pPr lvl="1"/>
            <a:r>
              <a:rPr lang="en-US" dirty="0"/>
              <a:t>I</a:t>
            </a:r>
            <a:r>
              <a:rPr lang="en-US" sz="2400" dirty="0"/>
              <a:t>ntegrating identity of users into Firewall rules</a:t>
            </a:r>
          </a:p>
          <a:p>
            <a:r>
              <a:rPr lang="en-US" dirty="0"/>
              <a:t>Fourth generation: NGFW proactive tools that use machine learning to enforce security policies.</a:t>
            </a:r>
          </a:p>
          <a:p>
            <a:pPr lvl="1"/>
            <a:r>
              <a:rPr lang="en-US" dirty="0">
                <a:effectLst/>
              </a:rPr>
              <a:t>In 2008, Palo Alto Networks delivered the industry’s first next-generation firewall (NGFW)</a:t>
            </a:r>
            <a:endParaRPr lang="en-US" dirty="0"/>
          </a:p>
        </p:txBody>
      </p:sp>
      <p:sp>
        <p:nvSpPr>
          <p:cNvPr id="5" name="TextBox 4">
            <a:extLst>
              <a:ext uri="{FF2B5EF4-FFF2-40B4-BE49-F238E27FC236}">
                <a16:creationId xmlns:a16="http://schemas.microsoft.com/office/drawing/2014/main" id="{5328052A-86AC-4D81-A711-19E3A60EC9B8}"/>
              </a:ext>
            </a:extLst>
          </p:cNvPr>
          <p:cNvSpPr txBox="1"/>
          <p:nvPr/>
        </p:nvSpPr>
        <p:spPr>
          <a:xfrm>
            <a:off x="3407111" y="5761844"/>
            <a:ext cx="8382811" cy="923330"/>
          </a:xfrm>
          <a:prstGeom prst="rect">
            <a:avLst/>
          </a:prstGeom>
          <a:solidFill>
            <a:schemeClr val="accent4">
              <a:lumMod val="40000"/>
              <a:lumOff val="60000"/>
            </a:schemeClr>
          </a:solidFill>
        </p:spPr>
        <p:txBody>
          <a:bodyPr wrap="square">
            <a:spAutoFit/>
          </a:bodyPr>
          <a:lstStyle/>
          <a:p>
            <a:r>
              <a:rPr lang="en-US" dirty="0"/>
              <a:t>From Packet Filtering to Machine Learning-Powered NGFWs. Firewalls have evolved from reactive devices that control access to internal resources to proactive tools that use machine learning to enforce security policies.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5D36-344D-43C1-8280-8854AC749DEE}"/>
              </a:ext>
            </a:extLst>
          </p:cNvPr>
          <p:cNvSpPr>
            <a:spLocks noGrp="1"/>
          </p:cNvSpPr>
          <p:nvPr>
            <p:ph type="title"/>
          </p:nvPr>
        </p:nvSpPr>
        <p:spPr/>
        <p:txBody>
          <a:bodyPr/>
          <a:lstStyle/>
          <a:p>
            <a:r>
              <a:rPr lang="en-US" dirty="0"/>
              <a:t>Firewall Types</a:t>
            </a:r>
          </a:p>
        </p:txBody>
      </p:sp>
      <p:sp>
        <p:nvSpPr>
          <p:cNvPr id="3" name="Content Placeholder 2">
            <a:extLst>
              <a:ext uri="{FF2B5EF4-FFF2-40B4-BE49-F238E27FC236}">
                <a16:creationId xmlns:a16="http://schemas.microsoft.com/office/drawing/2014/main" id="{A66A51AC-D292-4423-B1A2-29F6C2D9333A}"/>
              </a:ext>
            </a:extLst>
          </p:cNvPr>
          <p:cNvSpPr>
            <a:spLocks noGrp="1"/>
          </p:cNvSpPr>
          <p:nvPr>
            <p:ph idx="1"/>
          </p:nvPr>
        </p:nvSpPr>
        <p:spPr/>
        <p:txBody>
          <a:bodyPr>
            <a:normAutofit/>
          </a:bodyPr>
          <a:lstStyle/>
          <a:p>
            <a:r>
              <a:rPr lang="en-US" dirty="0"/>
              <a:t>Firewalls are traditionally inserted inline across a network connection and look at all the traffic passing through that point. As they do so, they are tasked with telling which network protocol traffic is benign and which packets are part of an attack.</a:t>
            </a:r>
          </a:p>
          <a:p>
            <a:r>
              <a:rPr lang="en-US" dirty="0"/>
              <a:t>Firewall Types</a:t>
            </a:r>
          </a:p>
          <a:p>
            <a:pPr lvl="1"/>
            <a:r>
              <a:rPr lang="en-US" dirty="0"/>
              <a:t>Packet filtering firewall</a:t>
            </a:r>
          </a:p>
          <a:p>
            <a:pPr lvl="1"/>
            <a:r>
              <a:rPr lang="en-US" dirty="0"/>
              <a:t>Circuit-level gateway</a:t>
            </a:r>
          </a:p>
          <a:p>
            <a:pPr lvl="1"/>
            <a:r>
              <a:rPr lang="en-US" dirty="0"/>
              <a:t>Application-level gateway (aka proxy firewall)</a:t>
            </a:r>
          </a:p>
          <a:p>
            <a:pPr lvl="1"/>
            <a:r>
              <a:rPr lang="en-US" dirty="0"/>
              <a:t>Stateful </a:t>
            </a:r>
            <a:r>
              <a:rPr lang="en-US"/>
              <a:t>inspection firewall </a:t>
            </a:r>
            <a:endParaRPr lang="en-US" dirty="0"/>
          </a:p>
          <a:p>
            <a:pPr lvl="1"/>
            <a:r>
              <a:rPr lang="en-US" dirty="0"/>
              <a:t>Next-generation firewall (NGFW)</a:t>
            </a:r>
          </a:p>
          <a:p>
            <a:endParaRPr lang="en-US" dirty="0"/>
          </a:p>
        </p:txBody>
      </p:sp>
      <p:sp>
        <p:nvSpPr>
          <p:cNvPr id="4" name="Slide Number Placeholder 3">
            <a:extLst>
              <a:ext uri="{FF2B5EF4-FFF2-40B4-BE49-F238E27FC236}">
                <a16:creationId xmlns:a16="http://schemas.microsoft.com/office/drawing/2014/main" id="{83A70C0C-4DCD-4B8E-91A5-D490D458379D}"/>
              </a:ext>
            </a:extLst>
          </p:cNvPr>
          <p:cNvSpPr>
            <a:spLocks noGrp="1"/>
          </p:cNvSpPr>
          <p:nvPr>
            <p:ph type="sldNum" sz="quarter" idx="12"/>
          </p:nvPr>
        </p:nvSpPr>
        <p:spPr/>
        <p:txBody>
          <a:bodyPr/>
          <a:lstStyle/>
          <a:p>
            <a:fld id="{B74EB0F0-7D7E-412A-B235-20FE2876EE16}" type="slidenum">
              <a:rPr lang="en-US" smtClean="0"/>
              <a:t>25</a:t>
            </a:fld>
            <a:endParaRPr lang="en-US"/>
          </a:p>
        </p:txBody>
      </p:sp>
    </p:spTree>
    <p:extLst>
      <p:ext uri="{BB962C8B-B14F-4D97-AF65-F5344CB8AC3E}">
        <p14:creationId xmlns:p14="http://schemas.microsoft.com/office/powerpoint/2010/main" val="29852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filters</a:t>
            </a:r>
          </a:p>
        </p:txBody>
      </p:sp>
      <p:sp>
        <p:nvSpPr>
          <p:cNvPr id="3" name="Content Placeholder 2"/>
          <p:cNvSpPr>
            <a:spLocks noGrp="1"/>
          </p:cNvSpPr>
          <p:nvPr>
            <p:ph idx="1"/>
          </p:nvPr>
        </p:nvSpPr>
        <p:spPr/>
        <p:txBody>
          <a:bodyPr/>
          <a:lstStyle/>
          <a:p>
            <a:r>
              <a:rPr lang="en-US" altLang="zh-TW" dirty="0"/>
              <a:t>Packets examined at the network layer</a:t>
            </a:r>
          </a:p>
          <a:p>
            <a:pPr lvl="1"/>
            <a:r>
              <a:rPr lang="en-US" altLang="zh-TW" dirty="0"/>
              <a:t>Source IP, Destination IP </a:t>
            </a:r>
            <a:r>
              <a:rPr lang="en-US" altLang="zh-TW" dirty="0" err="1"/>
              <a:t>etc</a:t>
            </a:r>
            <a:endParaRPr lang="en-US" altLang="zh-TW" dirty="0"/>
          </a:p>
          <a:p>
            <a:r>
              <a:rPr lang="en-US" altLang="zh-TW" dirty="0"/>
              <a:t>Useful </a:t>
            </a:r>
            <a:r>
              <a:rPr lang="en-US" altLang="zh-TW" dirty="0">
                <a:latin typeface="Arial"/>
              </a:rPr>
              <a:t>“</a:t>
            </a:r>
            <a:r>
              <a:rPr lang="en-US" altLang="zh-TW" dirty="0"/>
              <a:t>first line</a:t>
            </a:r>
            <a:r>
              <a:rPr lang="en-US" altLang="zh-TW" dirty="0">
                <a:latin typeface="Arial"/>
              </a:rPr>
              <a:t>”</a:t>
            </a:r>
            <a:r>
              <a:rPr lang="en-US" altLang="zh-TW" dirty="0"/>
              <a:t> of defense - commonly deployed on routers</a:t>
            </a:r>
          </a:p>
          <a:p>
            <a:r>
              <a:rPr lang="en-US" altLang="zh-TW" dirty="0"/>
              <a:t>Simple accept or reject decision model</a:t>
            </a:r>
          </a:p>
          <a:p>
            <a:r>
              <a:rPr lang="en-US" altLang="zh-TW" dirty="0"/>
              <a:t>No awareness of higher protocol layers</a:t>
            </a:r>
          </a:p>
          <a:p>
            <a:pPr lvl="1">
              <a:buNone/>
            </a:pPr>
            <a:endParaRPr lang="en-US" dirty="0"/>
          </a:p>
        </p:txBody>
      </p:sp>
      <p:grpSp>
        <p:nvGrpSpPr>
          <p:cNvPr id="4" name="Group 3"/>
          <p:cNvGrpSpPr/>
          <p:nvPr/>
        </p:nvGrpSpPr>
        <p:grpSpPr>
          <a:xfrm>
            <a:off x="4212077" y="4592654"/>
            <a:ext cx="5801638" cy="1776918"/>
            <a:chOff x="762000" y="3886201"/>
            <a:chExt cx="8196263" cy="2362199"/>
          </a:xfrm>
        </p:grpSpPr>
        <p:sp>
          <p:nvSpPr>
            <p:cNvPr id="5" name="Rectangle 4"/>
            <p:cNvSpPr>
              <a:spLocks noChangeArrowheads="1"/>
            </p:cNvSpPr>
            <p:nvPr/>
          </p:nvSpPr>
          <p:spPr bwMode="auto">
            <a:xfrm>
              <a:off x="1673225" y="6045200"/>
              <a:ext cx="5867400" cy="63500"/>
            </a:xfrm>
            <a:prstGeom prst="rect">
              <a:avLst/>
            </a:prstGeom>
            <a:gradFill rotWithShape="0">
              <a:gsLst>
                <a:gs pos="0">
                  <a:srgbClr val="009688"/>
                </a:gs>
                <a:gs pos="100000">
                  <a:srgbClr val="009688">
                    <a:gamma/>
                    <a:shade val="29804"/>
                    <a:invGamma/>
                  </a:srgbClr>
                </a:gs>
              </a:gsLst>
              <a:lin ang="5400000" scaled="1"/>
            </a:gradFill>
            <a:ln w="9525">
              <a:noFill/>
              <a:miter lim="800000"/>
              <a:headEnd/>
              <a:tailEnd/>
            </a:ln>
            <a:effectLst/>
          </p:spPr>
          <p:txBody>
            <a:bodyPr wrap="none" anchor="ctr"/>
            <a:lstStyle/>
            <a:p>
              <a:endParaRPr lang="en-US"/>
            </a:p>
          </p:txBody>
        </p:sp>
        <p:sp>
          <p:nvSpPr>
            <p:cNvPr id="6" name="Rectangle 5"/>
            <p:cNvSpPr>
              <a:spLocks noChangeArrowheads="1"/>
            </p:cNvSpPr>
            <p:nvPr/>
          </p:nvSpPr>
          <p:spPr bwMode="auto">
            <a:xfrm>
              <a:off x="1673225" y="3911600"/>
              <a:ext cx="1397000" cy="573666"/>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050" b="1" dirty="0">
                  <a:solidFill>
                    <a:schemeClr val="bg1"/>
                  </a:solidFill>
                  <a:latin typeface="Verdana" pitchFamily="34" charset="0"/>
                </a:rPr>
                <a:t>Applications</a:t>
              </a:r>
              <a:endParaRPr lang="en-US" altLang="zh-TW" sz="1050" b="1" dirty="0">
                <a:latin typeface="Arial" pitchFamily="34" charset="0"/>
              </a:endParaRPr>
            </a:p>
          </p:txBody>
        </p:sp>
        <p:sp>
          <p:nvSpPr>
            <p:cNvPr id="7" name="Rectangle 6"/>
            <p:cNvSpPr>
              <a:spLocks noChangeArrowheads="1"/>
            </p:cNvSpPr>
            <p:nvPr/>
          </p:nvSpPr>
          <p:spPr bwMode="auto">
            <a:xfrm>
              <a:off x="1673225" y="4216400"/>
              <a:ext cx="1397000" cy="277641"/>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200" b="1" dirty="0">
                  <a:solidFill>
                    <a:schemeClr val="bg1"/>
                  </a:solidFill>
                  <a:latin typeface="Verdana" pitchFamily="34" charset="0"/>
                </a:rPr>
                <a:t>Presentations</a:t>
              </a:r>
              <a:endParaRPr lang="en-US" altLang="zh-TW" sz="1200" b="1" dirty="0">
                <a:latin typeface="Arial" pitchFamily="34" charset="0"/>
              </a:endParaRPr>
            </a:p>
          </p:txBody>
        </p:sp>
        <p:sp>
          <p:nvSpPr>
            <p:cNvPr id="8" name="Rectangle 7"/>
            <p:cNvSpPr>
              <a:spLocks noChangeArrowheads="1"/>
            </p:cNvSpPr>
            <p:nvPr/>
          </p:nvSpPr>
          <p:spPr bwMode="auto">
            <a:xfrm>
              <a:off x="1673225" y="4521199"/>
              <a:ext cx="1397000" cy="277641"/>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200" b="1" dirty="0">
                  <a:solidFill>
                    <a:schemeClr val="bg1"/>
                  </a:solidFill>
                  <a:latin typeface="Verdana" pitchFamily="34" charset="0"/>
                </a:rPr>
                <a:t>Sessions</a:t>
              </a:r>
              <a:endParaRPr lang="en-US" altLang="zh-TW" sz="1200" b="1" dirty="0">
                <a:latin typeface="Arial" pitchFamily="34" charset="0"/>
              </a:endParaRPr>
            </a:p>
          </p:txBody>
        </p:sp>
        <p:sp>
          <p:nvSpPr>
            <p:cNvPr id="9" name="Rectangle 8"/>
            <p:cNvSpPr>
              <a:spLocks noChangeArrowheads="1"/>
            </p:cNvSpPr>
            <p:nvPr/>
          </p:nvSpPr>
          <p:spPr bwMode="auto">
            <a:xfrm>
              <a:off x="1673225" y="4826000"/>
              <a:ext cx="1397000" cy="61458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square" lIns="92075" tIns="46038" rIns="92075" bIns="46038">
              <a:spAutoFit/>
            </a:bodyPr>
            <a:lstStyle/>
            <a:p>
              <a:pPr algn="ctr" eaLnBrk="0" hangingPunct="0"/>
              <a:r>
                <a:rPr lang="en-US" altLang="zh-TW" sz="1200" b="1" dirty="0">
                  <a:solidFill>
                    <a:schemeClr val="bg1"/>
                  </a:solidFill>
                  <a:latin typeface="Verdana" pitchFamily="34" charset="0"/>
                </a:rPr>
                <a:t>Transport</a:t>
              </a:r>
              <a:endParaRPr lang="en-US" altLang="zh-TW" sz="1200" b="1" dirty="0">
                <a:latin typeface="Arial" pitchFamily="34" charset="0"/>
              </a:endParaRPr>
            </a:p>
          </p:txBody>
        </p:sp>
        <p:sp>
          <p:nvSpPr>
            <p:cNvPr id="10" name="Rectangle 9"/>
            <p:cNvSpPr>
              <a:spLocks noChangeArrowheads="1"/>
            </p:cNvSpPr>
            <p:nvPr/>
          </p:nvSpPr>
          <p:spPr bwMode="auto">
            <a:xfrm>
              <a:off x="1673225" y="5130800"/>
              <a:ext cx="1397000" cy="274638"/>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none" anchor="ctr"/>
            <a:lstStyle/>
            <a:p>
              <a:endParaRPr lang="en-US"/>
            </a:p>
          </p:txBody>
        </p:sp>
        <p:sp>
          <p:nvSpPr>
            <p:cNvPr id="11" name="Rectangle 10"/>
            <p:cNvSpPr>
              <a:spLocks noChangeArrowheads="1"/>
            </p:cNvSpPr>
            <p:nvPr/>
          </p:nvSpPr>
          <p:spPr bwMode="auto">
            <a:xfrm>
              <a:off x="1673225" y="5435600"/>
              <a:ext cx="1397000" cy="369090"/>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Data</a:t>
              </a:r>
              <a:r>
                <a:rPr lang="en-US" altLang="zh-TW" sz="1200" b="1" dirty="0">
                  <a:latin typeface="Arial" pitchFamily="34" charset="0"/>
                </a:rPr>
                <a:t> </a:t>
              </a:r>
              <a:r>
                <a:rPr lang="en-US" altLang="zh-TW" sz="1200" b="1" dirty="0">
                  <a:solidFill>
                    <a:schemeClr val="bg1"/>
                  </a:solidFill>
                  <a:latin typeface="Verdana" pitchFamily="34" charset="0"/>
                </a:rPr>
                <a:t>Link</a:t>
              </a:r>
              <a:endParaRPr lang="en-US" altLang="zh-TW" sz="1200" b="1" dirty="0">
                <a:latin typeface="Arial" pitchFamily="34" charset="0"/>
              </a:endParaRPr>
            </a:p>
          </p:txBody>
        </p:sp>
        <p:sp>
          <p:nvSpPr>
            <p:cNvPr id="12" name="Rectangle 11"/>
            <p:cNvSpPr>
              <a:spLocks noChangeArrowheads="1"/>
            </p:cNvSpPr>
            <p:nvPr/>
          </p:nvSpPr>
          <p:spPr bwMode="auto">
            <a:xfrm>
              <a:off x="1673225" y="5740400"/>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Physical</a:t>
              </a:r>
            </a:p>
          </p:txBody>
        </p:sp>
        <p:sp>
          <p:nvSpPr>
            <p:cNvPr id="13" name="Rectangle 12"/>
            <p:cNvSpPr>
              <a:spLocks noChangeArrowheads="1"/>
            </p:cNvSpPr>
            <p:nvPr/>
          </p:nvSpPr>
          <p:spPr bwMode="auto">
            <a:xfrm>
              <a:off x="3908426" y="5435600"/>
              <a:ext cx="1397000" cy="369090"/>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a:solidFill>
                    <a:schemeClr val="bg1"/>
                  </a:solidFill>
                  <a:latin typeface="Verdana" pitchFamily="34" charset="0"/>
                </a:rPr>
                <a:t>Data</a:t>
              </a:r>
              <a:r>
                <a:rPr lang="en-US" altLang="zh-TW" sz="1200" b="1">
                  <a:solidFill>
                    <a:schemeClr val="bg1"/>
                  </a:solidFill>
                  <a:latin typeface="Verdana" pitchFamily="34" charset="0"/>
                </a:rPr>
                <a:t> Link</a:t>
              </a:r>
            </a:p>
          </p:txBody>
        </p:sp>
        <p:sp>
          <p:nvSpPr>
            <p:cNvPr id="14" name="Rectangle 13"/>
            <p:cNvSpPr>
              <a:spLocks noChangeArrowheads="1"/>
            </p:cNvSpPr>
            <p:nvPr/>
          </p:nvSpPr>
          <p:spPr bwMode="auto">
            <a:xfrm>
              <a:off x="3908426" y="5740400"/>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Physical</a:t>
              </a:r>
            </a:p>
          </p:txBody>
        </p:sp>
        <p:sp>
          <p:nvSpPr>
            <p:cNvPr id="15" name="Rectangle 14"/>
            <p:cNvSpPr>
              <a:spLocks noChangeArrowheads="1"/>
            </p:cNvSpPr>
            <p:nvPr/>
          </p:nvSpPr>
          <p:spPr bwMode="auto">
            <a:xfrm>
              <a:off x="6143625" y="3911600"/>
              <a:ext cx="1397000" cy="573666"/>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square" lIns="92075" tIns="46038" rIns="92075" bIns="46038">
              <a:spAutoFit/>
            </a:bodyPr>
            <a:lstStyle/>
            <a:p>
              <a:pPr algn="ctr" eaLnBrk="0" hangingPunct="0"/>
              <a:r>
                <a:rPr lang="en-US" altLang="zh-TW" sz="1100" b="1">
                  <a:solidFill>
                    <a:schemeClr val="bg1"/>
                  </a:solidFill>
                  <a:latin typeface="Verdana" pitchFamily="34" charset="0"/>
                </a:rPr>
                <a:t>Applications</a:t>
              </a:r>
            </a:p>
          </p:txBody>
        </p:sp>
        <p:sp>
          <p:nvSpPr>
            <p:cNvPr id="16" name="Rectangle 15"/>
            <p:cNvSpPr>
              <a:spLocks noChangeArrowheads="1"/>
            </p:cNvSpPr>
            <p:nvPr/>
          </p:nvSpPr>
          <p:spPr bwMode="auto">
            <a:xfrm>
              <a:off x="6143625" y="4216401"/>
              <a:ext cx="1397000" cy="573666"/>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Presentations</a:t>
              </a:r>
            </a:p>
          </p:txBody>
        </p:sp>
        <p:sp>
          <p:nvSpPr>
            <p:cNvPr id="17" name="Rectangle 16"/>
            <p:cNvSpPr>
              <a:spLocks noChangeArrowheads="1"/>
            </p:cNvSpPr>
            <p:nvPr/>
          </p:nvSpPr>
          <p:spPr bwMode="auto">
            <a:xfrm>
              <a:off x="6143625" y="4521199"/>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Sessions</a:t>
              </a:r>
            </a:p>
          </p:txBody>
        </p:sp>
        <p:sp>
          <p:nvSpPr>
            <p:cNvPr id="18" name="Rectangle 17"/>
            <p:cNvSpPr>
              <a:spLocks noChangeArrowheads="1"/>
            </p:cNvSpPr>
            <p:nvPr/>
          </p:nvSpPr>
          <p:spPr bwMode="auto">
            <a:xfrm>
              <a:off x="6143625" y="4826000"/>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Transport</a:t>
              </a:r>
            </a:p>
          </p:txBody>
        </p:sp>
        <p:sp>
          <p:nvSpPr>
            <p:cNvPr id="19" name="Rectangle 18"/>
            <p:cNvSpPr>
              <a:spLocks noChangeArrowheads="1"/>
            </p:cNvSpPr>
            <p:nvPr/>
          </p:nvSpPr>
          <p:spPr bwMode="auto">
            <a:xfrm>
              <a:off x="6143625" y="5130800"/>
              <a:ext cx="1397000" cy="274638"/>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none" anchor="ctr"/>
            <a:lstStyle/>
            <a:p>
              <a:endParaRPr lang="en-US"/>
            </a:p>
          </p:txBody>
        </p:sp>
        <p:sp>
          <p:nvSpPr>
            <p:cNvPr id="20" name="Rectangle 19"/>
            <p:cNvSpPr>
              <a:spLocks noChangeArrowheads="1"/>
            </p:cNvSpPr>
            <p:nvPr/>
          </p:nvSpPr>
          <p:spPr bwMode="auto">
            <a:xfrm>
              <a:off x="6143625" y="5435600"/>
              <a:ext cx="1397000" cy="277641"/>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200" b="1">
                  <a:solidFill>
                    <a:schemeClr val="bg1"/>
                  </a:solidFill>
                  <a:latin typeface="Verdana" pitchFamily="34" charset="0"/>
                </a:rPr>
                <a:t>Data Link</a:t>
              </a:r>
            </a:p>
          </p:txBody>
        </p:sp>
        <p:sp>
          <p:nvSpPr>
            <p:cNvPr id="21" name="Rectangle 20"/>
            <p:cNvSpPr>
              <a:spLocks noChangeArrowheads="1"/>
            </p:cNvSpPr>
            <p:nvPr/>
          </p:nvSpPr>
          <p:spPr bwMode="auto">
            <a:xfrm>
              <a:off x="6143625" y="5740400"/>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Physical</a:t>
              </a:r>
            </a:p>
          </p:txBody>
        </p:sp>
        <p:pic>
          <p:nvPicPr>
            <p:cNvPr id="22" name="Picture 21"/>
            <p:cNvPicPr>
              <a:picLocks noChangeArrowheads="1"/>
            </p:cNvPicPr>
            <p:nvPr/>
          </p:nvPicPr>
          <p:blipFill>
            <a:blip r:embed="rId2" cstate="print"/>
            <a:srcRect/>
            <a:stretch>
              <a:fillRect/>
            </a:stretch>
          </p:blipFill>
          <p:spPr bwMode="auto">
            <a:xfrm>
              <a:off x="7748588" y="4525963"/>
              <a:ext cx="1209675" cy="1209675"/>
            </a:xfrm>
            <a:prstGeom prst="rect">
              <a:avLst/>
            </a:prstGeom>
            <a:noFill/>
            <a:ln w="9525">
              <a:noFill/>
              <a:miter lim="800000"/>
              <a:headEnd/>
              <a:tailEnd/>
            </a:ln>
            <a:effectLst/>
          </p:spPr>
        </p:pic>
        <p:pic>
          <p:nvPicPr>
            <p:cNvPr id="23" name="Picture 22"/>
            <p:cNvPicPr>
              <a:picLocks noChangeArrowheads="1"/>
            </p:cNvPicPr>
            <p:nvPr/>
          </p:nvPicPr>
          <p:blipFill>
            <a:blip r:embed="rId3" cstate="print"/>
            <a:srcRect/>
            <a:stretch>
              <a:fillRect/>
            </a:stretch>
          </p:blipFill>
          <p:spPr bwMode="auto">
            <a:xfrm>
              <a:off x="762000" y="4308475"/>
              <a:ext cx="704850" cy="1393825"/>
            </a:xfrm>
            <a:prstGeom prst="rect">
              <a:avLst/>
            </a:prstGeom>
            <a:noFill/>
            <a:ln w="9525">
              <a:noFill/>
              <a:miter lim="800000"/>
              <a:headEnd/>
              <a:tailEnd/>
            </a:ln>
            <a:effectLst/>
          </p:spPr>
        </p:pic>
        <p:sp>
          <p:nvSpPr>
            <p:cNvPr id="24" name="Rectangle 23"/>
            <p:cNvSpPr>
              <a:spLocks noChangeArrowheads="1"/>
            </p:cNvSpPr>
            <p:nvPr/>
          </p:nvSpPr>
          <p:spPr bwMode="auto">
            <a:xfrm>
              <a:off x="3895725" y="5105399"/>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Network</a:t>
              </a:r>
            </a:p>
          </p:txBody>
        </p:sp>
        <p:sp>
          <p:nvSpPr>
            <p:cNvPr id="25" name="Rectangle 24"/>
            <p:cNvSpPr>
              <a:spLocks noChangeArrowheads="1"/>
            </p:cNvSpPr>
            <p:nvPr/>
          </p:nvSpPr>
          <p:spPr bwMode="auto">
            <a:xfrm>
              <a:off x="3895725" y="4191000"/>
              <a:ext cx="1397000" cy="573666"/>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lIns="92075" tIns="46038" rIns="92075" bIns="46038">
              <a:spAutoFit/>
            </a:bodyPr>
            <a:lstStyle/>
            <a:p>
              <a:pPr algn="ctr" eaLnBrk="0" hangingPunct="0"/>
              <a:r>
                <a:rPr lang="en-US" altLang="zh-TW" sz="1050" b="1" dirty="0">
                  <a:solidFill>
                    <a:schemeClr val="bg1"/>
                  </a:solidFill>
                  <a:latin typeface="Verdana" pitchFamily="34" charset="0"/>
                </a:rPr>
                <a:t>Presentations</a:t>
              </a:r>
              <a:endParaRPr lang="en-US" altLang="zh-TW" sz="1200" b="1" dirty="0">
                <a:solidFill>
                  <a:schemeClr val="bg1"/>
                </a:solidFill>
                <a:latin typeface="Verdana" pitchFamily="34" charset="0"/>
              </a:endParaRPr>
            </a:p>
          </p:txBody>
        </p:sp>
        <p:sp>
          <p:nvSpPr>
            <p:cNvPr id="26" name="Rectangle 25"/>
            <p:cNvSpPr>
              <a:spLocks noChangeArrowheads="1"/>
            </p:cNvSpPr>
            <p:nvPr/>
          </p:nvSpPr>
          <p:spPr bwMode="auto">
            <a:xfrm>
              <a:off x="3895725" y="4495800"/>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square" lIns="92075" tIns="46038" rIns="92075" bIns="46038">
              <a:spAutoFit/>
            </a:bodyPr>
            <a:lstStyle/>
            <a:p>
              <a:pPr algn="ctr" eaLnBrk="0" hangingPunct="0"/>
              <a:r>
                <a:rPr lang="en-US" altLang="zh-TW" sz="1100" b="1" dirty="0">
                  <a:solidFill>
                    <a:schemeClr val="bg1"/>
                  </a:solidFill>
                  <a:latin typeface="Verdana" pitchFamily="34" charset="0"/>
                </a:rPr>
                <a:t>Sessions</a:t>
              </a:r>
            </a:p>
          </p:txBody>
        </p:sp>
        <p:sp>
          <p:nvSpPr>
            <p:cNvPr id="27" name="Rectangle 26"/>
            <p:cNvSpPr>
              <a:spLocks noChangeArrowheads="1"/>
            </p:cNvSpPr>
            <p:nvPr/>
          </p:nvSpPr>
          <p:spPr bwMode="auto">
            <a:xfrm>
              <a:off x="3895725" y="4800601"/>
              <a:ext cx="1397000" cy="348632"/>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square" lIns="92075" tIns="46038" rIns="92075" bIns="46038">
              <a:spAutoFit/>
            </a:bodyPr>
            <a:lstStyle/>
            <a:p>
              <a:pPr algn="ctr" eaLnBrk="0" hangingPunct="0"/>
              <a:r>
                <a:rPr lang="en-US" altLang="zh-TW" sz="1100" b="1">
                  <a:solidFill>
                    <a:schemeClr val="bg1"/>
                  </a:solidFill>
                  <a:latin typeface="Verdana" pitchFamily="34" charset="0"/>
                </a:rPr>
                <a:t>Transport</a:t>
              </a:r>
            </a:p>
          </p:txBody>
        </p:sp>
        <p:sp>
          <p:nvSpPr>
            <p:cNvPr id="28" name="Rectangle 27"/>
            <p:cNvSpPr>
              <a:spLocks noChangeArrowheads="1"/>
            </p:cNvSpPr>
            <p:nvPr/>
          </p:nvSpPr>
          <p:spPr bwMode="auto">
            <a:xfrm>
              <a:off x="3895725" y="3886201"/>
              <a:ext cx="1397000" cy="287260"/>
            </a:xfrm>
            <a:prstGeom prst="rect">
              <a:avLst/>
            </a:prstGeom>
            <a:gradFill rotWithShape="0">
              <a:gsLst>
                <a:gs pos="0">
                  <a:srgbClr val="B4B6FF"/>
                </a:gs>
                <a:gs pos="100000">
                  <a:srgbClr val="B4B6FF">
                    <a:gamma/>
                    <a:shade val="69804"/>
                    <a:invGamma/>
                  </a:srgbClr>
                </a:gs>
              </a:gsLst>
              <a:lin ang="5400000" scaled="1"/>
            </a:gradFill>
            <a:ln w="9525">
              <a:noFill/>
              <a:miter lim="800000"/>
              <a:headEnd/>
              <a:tailEnd/>
            </a:ln>
            <a:effectLst/>
          </p:spPr>
          <p:txBody>
            <a:bodyPr wrap="square" lIns="92075" tIns="46038" rIns="92075" bIns="46038">
              <a:spAutoFit/>
            </a:bodyPr>
            <a:lstStyle/>
            <a:p>
              <a:pPr algn="ctr" eaLnBrk="0" hangingPunct="0"/>
              <a:r>
                <a:rPr lang="en-US" altLang="zh-TW" sz="800" b="1" dirty="0">
                  <a:solidFill>
                    <a:schemeClr val="bg1"/>
                  </a:solidFill>
                  <a:latin typeface="Verdana" pitchFamily="34" charset="0"/>
                </a:rPr>
                <a:t>Applications</a:t>
              </a:r>
            </a:p>
          </p:txBody>
        </p:sp>
        <p:sp>
          <p:nvSpPr>
            <p:cNvPr id="29" name="Rectangle 28"/>
            <p:cNvSpPr>
              <a:spLocks noChangeArrowheads="1"/>
            </p:cNvSpPr>
            <p:nvPr/>
          </p:nvSpPr>
          <p:spPr bwMode="auto">
            <a:xfrm>
              <a:off x="1952625" y="5133974"/>
              <a:ext cx="955674" cy="573666"/>
            </a:xfrm>
            <a:prstGeom prst="rect">
              <a:avLst/>
            </a:prstGeom>
            <a:no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Network</a:t>
              </a:r>
            </a:p>
          </p:txBody>
        </p:sp>
        <p:sp>
          <p:nvSpPr>
            <p:cNvPr id="30" name="Rectangle 29"/>
            <p:cNvSpPr>
              <a:spLocks noChangeArrowheads="1"/>
            </p:cNvSpPr>
            <p:nvPr/>
          </p:nvSpPr>
          <p:spPr bwMode="auto">
            <a:xfrm>
              <a:off x="6423026" y="5130800"/>
              <a:ext cx="981076" cy="573666"/>
            </a:xfrm>
            <a:prstGeom prst="rect">
              <a:avLst/>
            </a:prstGeom>
            <a:noFill/>
            <a:ln w="9525">
              <a:noFill/>
              <a:miter lim="800000"/>
              <a:headEnd/>
              <a:tailEnd/>
            </a:ln>
            <a:effectLst/>
          </p:spPr>
          <p:txBody>
            <a:bodyPr lIns="92075" tIns="46038" rIns="92075" bIns="46038">
              <a:spAutoFit/>
            </a:bodyPr>
            <a:lstStyle/>
            <a:p>
              <a:pPr algn="ctr" eaLnBrk="0" hangingPunct="0"/>
              <a:r>
                <a:rPr lang="en-US" altLang="zh-TW" sz="1100" b="1" dirty="0">
                  <a:solidFill>
                    <a:schemeClr val="bg1"/>
                  </a:solidFill>
                  <a:latin typeface="Verdana" pitchFamily="34" charset="0"/>
                </a:rPr>
                <a:t>Network</a:t>
              </a:r>
            </a:p>
          </p:txBody>
        </p:sp>
        <p:grpSp>
          <p:nvGrpSpPr>
            <p:cNvPr id="31" name="Group 36"/>
            <p:cNvGrpSpPr>
              <a:grpSpLocks/>
            </p:cNvGrpSpPr>
            <p:nvPr/>
          </p:nvGrpSpPr>
          <p:grpSpPr bwMode="auto">
            <a:xfrm>
              <a:off x="2971800" y="4038600"/>
              <a:ext cx="3276600" cy="2209800"/>
              <a:chOff x="1872" y="2448"/>
              <a:chExt cx="2064" cy="1392"/>
            </a:xfrm>
          </p:grpSpPr>
          <p:sp>
            <p:nvSpPr>
              <p:cNvPr id="32" name="Line 30"/>
              <p:cNvSpPr>
                <a:spLocks noChangeShapeType="1"/>
              </p:cNvSpPr>
              <p:nvPr/>
            </p:nvSpPr>
            <p:spPr bwMode="auto">
              <a:xfrm flipV="1">
                <a:off x="3312" y="3216"/>
                <a:ext cx="0" cy="624"/>
              </a:xfrm>
              <a:prstGeom prst="line">
                <a:avLst/>
              </a:prstGeom>
              <a:noFill/>
              <a:ln w="38100">
                <a:solidFill>
                  <a:srgbClr val="FF0000"/>
                </a:solidFill>
                <a:round/>
                <a:headEnd/>
                <a:tailEnd type="triangle" w="med" len="med"/>
              </a:ln>
              <a:effectLst/>
            </p:spPr>
            <p:txBody>
              <a:bodyPr wrap="none" anchor="ctr"/>
              <a:lstStyle/>
              <a:p>
                <a:endParaRPr lang="en-US"/>
              </a:p>
            </p:txBody>
          </p:sp>
          <p:sp>
            <p:nvSpPr>
              <p:cNvPr id="33" name="Line 31"/>
              <p:cNvSpPr>
                <a:spLocks noChangeShapeType="1"/>
              </p:cNvSpPr>
              <p:nvPr/>
            </p:nvSpPr>
            <p:spPr bwMode="auto">
              <a:xfrm>
                <a:off x="3312" y="3840"/>
                <a:ext cx="624" cy="0"/>
              </a:xfrm>
              <a:prstGeom prst="line">
                <a:avLst/>
              </a:prstGeom>
              <a:noFill/>
              <a:ln w="38100">
                <a:solidFill>
                  <a:srgbClr val="FF0000"/>
                </a:solidFill>
                <a:round/>
                <a:headEnd/>
                <a:tailEnd/>
              </a:ln>
              <a:effectLst/>
            </p:spPr>
            <p:txBody>
              <a:bodyPr wrap="none" anchor="ctr"/>
              <a:lstStyle/>
              <a:p>
                <a:endParaRPr lang="en-US"/>
              </a:p>
            </p:txBody>
          </p:sp>
          <p:sp>
            <p:nvSpPr>
              <p:cNvPr id="34" name="Line 32"/>
              <p:cNvSpPr>
                <a:spLocks noChangeShapeType="1"/>
              </p:cNvSpPr>
              <p:nvPr/>
            </p:nvSpPr>
            <p:spPr bwMode="auto">
              <a:xfrm>
                <a:off x="3936" y="2448"/>
                <a:ext cx="0" cy="1392"/>
              </a:xfrm>
              <a:prstGeom prst="line">
                <a:avLst/>
              </a:prstGeom>
              <a:noFill/>
              <a:ln w="38100">
                <a:solidFill>
                  <a:srgbClr val="FF0000"/>
                </a:solidFill>
                <a:round/>
                <a:headEnd/>
                <a:tailEnd/>
              </a:ln>
              <a:effectLst/>
            </p:spPr>
            <p:txBody>
              <a:bodyPr wrap="none" anchor="ctr"/>
              <a:lstStyle/>
              <a:p>
                <a:endParaRPr lang="en-US"/>
              </a:p>
            </p:txBody>
          </p:sp>
          <p:sp>
            <p:nvSpPr>
              <p:cNvPr id="35" name="Line 33"/>
              <p:cNvSpPr>
                <a:spLocks noChangeShapeType="1"/>
              </p:cNvSpPr>
              <p:nvPr/>
            </p:nvSpPr>
            <p:spPr bwMode="auto">
              <a:xfrm flipV="1">
                <a:off x="1872" y="2448"/>
                <a:ext cx="0" cy="1392"/>
              </a:xfrm>
              <a:prstGeom prst="line">
                <a:avLst/>
              </a:prstGeom>
              <a:noFill/>
              <a:ln w="38100">
                <a:solidFill>
                  <a:srgbClr val="FF0000"/>
                </a:solidFill>
                <a:round/>
                <a:headEnd/>
                <a:tailEnd type="triangle" w="med" len="med"/>
              </a:ln>
              <a:effectLst/>
            </p:spPr>
            <p:txBody>
              <a:bodyPr wrap="none" anchor="ctr"/>
              <a:lstStyle/>
              <a:p>
                <a:endParaRPr lang="en-US"/>
              </a:p>
            </p:txBody>
          </p:sp>
          <p:sp>
            <p:nvSpPr>
              <p:cNvPr id="36" name="Line 34"/>
              <p:cNvSpPr>
                <a:spLocks noChangeShapeType="1"/>
              </p:cNvSpPr>
              <p:nvPr/>
            </p:nvSpPr>
            <p:spPr bwMode="auto">
              <a:xfrm>
                <a:off x="1872" y="3840"/>
                <a:ext cx="624" cy="0"/>
              </a:xfrm>
              <a:prstGeom prst="line">
                <a:avLst/>
              </a:prstGeom>
              <a:noFill/>
              <a:ln w="38100">
                <a:solidFill>
                  <a:srgbClr val="FF0000"/>
                </a:solidFill>
                <a:round/>
                <a:headEnd/>
                <a:tailEnd/>
              </a:ln>
              <a:effectLst/>
            </p:spPr>
            <p:txBody>
              <a:bodyPr wrap="none" anchor="ctr"/>
              <a:lstStyle/>
              <a:p>
                <a:endParaRPr lang="en-US"/>
              </a:p>
            </p:txBody>
          </p:sp>
          <p:sp>
            <p:nvSpPr>
              <p:cNvPr id="37" name="Line 35"/>
              <p:cNvSpPr>
                <a:spLocks noChangeShapeType="1"/>
              </p:cNvSpPr>
              <p:nvPr/>
            </p:nvSpPr>
            <p:spPr bwMode="auto">
              <a:xfrm>
                <a:off x="2496" y="3216"/>
                <a:ext cx="0" cy="624"/>
              </a:xfrm>
              <a:prstGeom prst="line">
                <a:avLst/>
              </a:prstGeom>
              <a:noFill/>
              <a:ln w="38100">
                <a:solidFill>
                  <a:srgbClr val="FF0000"/>
                </a:solidFill>
                <a:round/>
                <a:headEnd/>
                <a:tailEnd/>
              </a:ln>
              <a:effectLst/>
            </p:spPr>
            <p:txBody>
              <a:bodyPr wrap="none" anchor="ctr"/>
              <a:lstStyle/>
              <a:p>
                <a:endParaRPr lang="en-US"/>
              </a:p>
            </p:txBody>
          </p:sp>
        </p:grpSp>
      </p:grpSp>
      <p:pic>
        <p:nvPicPr>
          <p:cNvPr id="38" name="Picture 37" descr="Diagram&#10;&#10;Description automatically generated">
            <a:extLst>
              <a:ext uri="{FF2B5EF4-FFF2-40B4-BE49-F238E27FC236}">
                <a16:creationId xmlns:a16="http://schemas.microsoft.com/office/drawing/2014/main" id="{3D09DABD-2C3E-4E05-A791-463D51154C92}"/>
              </a:ext>
            </a:extLst>
          </p:cNvPr>
          <p:cNvPicPr>
            <a:picLocks noChangeAspect="1"/>
          </p:cNvPicPr>
          <p:nvPr/>
        </p:nvPicPr>
        <p:blipFill rotWithShape="1">
          <a:blip r:embed="rId4">
            <a:extLst>
              <a:ext uri="{28A0092B-C50C-407E-A947-70E740481C1C}">
                <a14:useLocalDpi xmlns:a14="http://schemas.microsoft.com/office/drawing/2010/main" val="0"/>
              </a:ext>
            </a:extLst>
          </a:blip>
          <a:srcRect l="24182" t="71764" r="26281" b="17294"/>
          <a:stretch/>
        </p:blipFill>
        <p:spPr>
          <a:xfrm>
            <a:off x="6700140" y="1737703"/>
            <a:ext cx="5364901" cy="690615"/>
          </a:xfrm>
          <a:prstGeom prst="rect">
            <a:avLst/>
          </a:prstGeom>
          <a:noFill/>
        </p:spPr>
      </p:pic>
      <p:sp>
        <p:nvSpPr>
          <p:cNvPr id="39" name="Rectangle: Rounded Corners 38">
            <a:extLst>
              <a:ext uri="{FF2B5EF4-FFF2-40B4-BE49-F238E27FC236}">
                <a16:creationId xmlns:a16="http://schemas.microsoft.com/office/drawing/2014/main" id="{CE15D4A0-9856-4EFE-9786-763216664A7E}"/>
              </a:ext>
            </a:extLst>
          </p:cNvPr>
          <p:cNvSpPr/>
          <p:nvPr/>
        </p:nvSpPr>
        <p:spPr>
          <a:xfrm>
            <a:off x="7801582" y="1655388"/>
            <a:ext cx="1208673" cy="825163"/>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Circuit Level Gateways</a:t>
            </a:r>
            <a:endParaRPr lang="en-US" dirty="0"/>
          </a:p>
        </p:txBody>
      </p:sp>
      <p:sp>
        <p:nvSpPr>
          <p:cNvPr id="3" name="Content Placeholder 2"/>
          <p:cNvSpPr>
            <a:spLocks noGrp="1"/>
          </p:cNvSpPr>
          <p:nvPr>
            <p:ph idx="1"/>
          </p:nvPr>
        </p:nvSpPr>
        <p:spPr>
          <a:xfrm>
            <a:off x="852764" y="1492858"/>
            <a:ext cx="7234595" cy="4846395"/>
          </a:xfrm>
        </p:spPr>
        <p:txBody>
          <a:bodyPr>
            <a:normAutofit/>
          </a:bodyPr>
          <a:lstStyle/>
          <a:p>
            <a:r>
              <a:rPr lang="en-US" sz="2400" dirty="0"/>
              <a:t>Circuit-level gateways essentially operate at a higher level of the OSI model protocol stack than network-level firewalls do</a:t>
            </a:r>
          </a:p>
          <a:p>
            <a:r>
              <a:rPr lang="en-US" sz="2400" dirty="0"/>
              <a:t>Circuit-level gateways monitor TCP handshakes and other network protocol session initiation messages across the network as they are established between the local and remote hosts to determine whether the session being initiated is legitimate </a:t>
            </a:r>
          </a:p>
          <a:p>
            <a:pPr lvl="1"/>
            <a:r>
              <a:rPr lang="en-US" sz="2000" dirty="0"/>
              <a:t>Imposes security by limiting which such connections are allowed</a:t>
            </a:r>
          </a:p>
          <a:p>
            <a:pPr lvl="1"/>
            <a:r>
              <a:rPr lang="en-US" sz="2000" dirty="0"/>
              <a:t>Once created usually relays traffic without examining contents.</a:t>
            </a:r>
          </a:p>
        </p:txBody>
      </p:sp>
      <p:pic>
        <p:nvPicPr>
          <p:cNvPr id="5" name="Picture 4">
            <a:extLst>
              <a:ext uri="{FF2B5EF4-FFF2-40B4-BE49-F238E27FC236}">
                <a16:creationId xmlns:a16="http://schemas.microsoft.com/office/drawing/2014/main" id="{009D5E17-FEFC-4F0B-9C33-B2DFE1B721E9}"/>
              </a:ext>
            </a:extLst>
          </p:cNvPr>
          <p:cNvPicPr>
            <a:picLocks noChangeAspect="1"/>
          </p:cNvPicPr>
          <p:nvPr/>
        </p:nvPicPr>
        <p:blipFill>
          <a:blip r:embed="rId2"/>
          <a:stretch>
            <a:fillRect/>
          </a:stretch>
        </p:blipFill>
        <p:spPr>
          <a:xfrm>
            <a:off x="8599155" y="3179342"/>
            <a:ext cx="3520745" cy="1539373"/>
          </a:xfrm>
          <a:prstGeom prst="rect">
            <a:avLst/>
          </a:prstGeom>
        </p:spPr>
      </p:pic>
      <p:pic>
        <p:nvPicPr>
          <p:cNvPr id="14338" name="Picture 2" descr="Three-Way Handshake - an overview | ScienceDirect Topics">
            <a:extLst>
              <a:ext uri="{FF2B5EF4-FFF2-40B4-BE49-F238E27FC236}">
                <a16:creationId xmlns:a16="http://schemas.microsoft.com/office/drawing/2014/main" id="{6D63E015-EAA7-4282-BB94-97258D6AA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247" y="940101"/>
            <a:ext cx="4386753" cy="20083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FE827E-58EC-46DB-9DEE-8A0217B3C231}"/>
              </a:ext>
            </a:extLst>
          </p:cNvPr>
          <p:cNvSpPr txBox="1"/>
          <p:nvPr/>
        </p:nvSpPr>
        <p:spPr>
          <a:xfrm>
            <a:off x="7805247" y="5271472"/>
            <a:ext cx="4206240" cy="646331"/>
          </a:xfrm>
          <a:prstGeom prst="rect">
            <a:avLst/>
          </a:prstGeom>
          <a:noFill/>
        </p:spPr>
        <p:txBody>
          <a:bodyPr wrap="square">
            <a:spAutoFit/>
          </a:bodyPr>
          <a:lstStyle/>
          <a:p>
            <a:r>
              <a:rPr lang="en-US" sz="1800" dirty="0">
                <a:solidFill>
                  <a:srgbClr val="0070C0"/>
                </a:solidFill>
              </a:rPr>
              <a:t>Typically used when trust internal users by allowing general outbound connections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20B51C13-E650-4733-A1FE-86196B5850C4}"/>
              </a:ext>
            </a:extLst>
          </p:cNvPr>
          <p:cNvPicPr>
            <a:picLocks noChangeAspect="1"/>
          </p:cNvPicPr>
          <p:nvPr/>
        </p:nvPicPr>
        <p:blipFill rotWithShape="1">
          <a:blip r:embed="rId2">
            <a:extLst>
              <a:ext uri="{28A0092B-C50C-407E-A947-70E740481C1C}">
                <a14:useLocalDpi xmlns:a14="http://schemas.microsoft.com/office/drawing/2010/main" val="0"/>
              </a:ext>
            </a:extLst>
          </a:blip>
          <a:srcRect b="13321"/>
          <a:stretch/>
        </p:blipFill>
        <p:spPr>
          <a:xfrm>
            <a:off x="6939146" y="394679"/>
            <a:ext cx="4748029" cy="1620934"/>
          </a:xfrm>
          <a:prstGeom prst="rect">
            <a:avLst/>
          </a:prstGeom>
        </p:spPr>
      </p:pic>
      <p:sp>
        <p:nvSpPr>
          <p:cNvPr id="2" name="Title 1">
            <a:extLst>
              <a:ext uri="{FF2B5EF4-FFF2-40B4-BE49-F238E27FC236}">
                <a16:creationId xmlns:a16="http://schemas.microsoft.com/office/drawing/2014/main" id="{5314F4B2-F4B1-43AF-9164-43E04B3A89E5}"/>
              </a:ext>
            </a:extLst>
          </p:cNvPr>
          <p:cNvSpPr>
            <a:spLocks noGrp="1"/>
          </p:cNvSpPr>
          <p:nvPr>
            <p:ph type="title"/>
          </p:nvPr>
        </p:nvSpPr>
        <p:spPr/>
        <p:txBody>
          <a:bodyPr/>
          <a:lstStyle/>
          <a:p>
            <a:r>
              <a:rPr lang="en-US" dirty="0"/>
              <a:t> Application-level gateways</a:t>
            </a:r>
          </a:p>
        </p:txBody>
      </p:sp>
      <p:sp>
        <p:nvSpPr>
          <p:cNvPr id="3" name="Content Placeholder 2">
            <a:extLst>
              <a:ext uri="{FF2B5EF4-FFF2-40B4-BE49-F238E27FC236}">
                <a16:creationId xmlns:a16="http://schemas.microsoft.com/office/drawing/2014/main" id="{533608E9-0074-4B78-AEE8-E33AD6E5395D}"/>
              </a:ext>
            </a:extLst>
          </p:cNvPr>
          <p:cNvSpPr>
            <a:spLocks noGrp="1"/>
          </p:cNvSpPr>
          <p:nvPr>
            <p:ph idx="1"/>
          </p:nvPr>
        </p:nvSpPr>
        <p:spPr/>
        <p:txBody>
          <a:bodyPr>
            <a:normAutofit/>
          </a:bodyPr>
          <a:lstStyle/>
          <a:p>
            <a:r>
              <a:rPr lang="en-US" dirty="0"/>
              <a:t>Sometimes referred to as a proxy firewall</a:t>
            </a:r>
          </a:p>
          <a:p>
            <a:r>
              <a:rPr lang="en-US" dirty="0"/>
              <a:t>Functions as the only entry point to and exit point from the network.</a:t>
            </a:r>
          </a:p>
          <a:p>
            <a:r>
              <a:rPr lang="en-US" dirty="0"/>
              <a:t>Application-level gateways filter packets not only according to the service for which they are intended, but also by other characteristics, such as the HTTP request string.</a:t>
            </a:r>
          </a:p>
          <a:p>
            <a:r>
              <a:rPr lang="en-US" dirty="0"/>
              <a:t>Application-layer firewalls are best used to protect enterprise resources from web application threats. </a:t>
            </a:r>
          </a:p>
          <a:p>
            <a:pPr lvl="1"/>
            <a:r>
              <a:rPr lang="en-US" dirty="0"/>
              <a:t>They can both block access to harmful sites and prevent sensitive information from being leaked from within the firewall. </a:t>
            </a:r>
          </a:p>
          <a:p>
            <a:pPr lvl="1"/>
            <a:r>
              <a:rPr lang="en-US" dirty="0"/>
              <a:t>They can, however, introduce a delay in communications.</a:t>
            </a:r>
          </a:p>
        </p:txBody>
      </p:sp>
      <p:sp>
        <p:nvSpPr>
          <p:cNvPr id="4" name="Slide Number Placeholder 3">
            <a:extLst>
              <a:ext uri="{FF2B5EF4-FFF2-40B4-BE49-F238E27FC236}">
                <a16:creationId xmlns:a16="http://schemas.microsoft.com/office/drawing/2014/main" id="{15683CE8-6340-454D-8E30-F87DEFC45357}"/>
              </a:ext>
            </a:extLst>
          </p:cNvPr>
          <p:cNvSpPr>
            <a:spLocks noGrp="1"/>
          </p:cNvSpPr>
          <p:nvPr>
            <p:ph type="sldNum" sz="quarter" idx="12"/>
          </p:nvPr>
        </p:nvSpPr>
        <p:spPr/>
        <p:txBody>
          <a:bodyPr/>
          <a:lstStyle/>
          <a:p>
            <a:fld id="{B74EB0F0-7D7E-412A-B235-20FE2876EE16}" type="slidenum">
              <a:rPr lang="en-US" smtClean="0"/>
              <a:t>28</a:t>
            </a:fld>
            <a:endParaRPr lang="en-US" dirty="0"/>
          </a:p>
        </p:txBody>
      </p:sp>
    </p:spTree>
    <p:extLst>
      <p:ext uri="{BB962C8B-B14F-4D97-AF65-F5344CB8AC3E}">
        <p14:creationId xmlns:p14="http://schemas.microsoft.com/office/powerpoint/2010/main" val="16152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0867-DC36-43F0-B8B1-C1326A60E0D4}"/>
              </a:ext>
            </a:extLst>
          </p:cNvPr>
          <p:cNvSpPr>
            <a:spLocks noGrp="1"/>
          </p:cNvSpPr>
          <p:nvPr>
            <p:ph type="title"/>
          </p:nvPr>
        </p:nvSpPr>
        <p:spPr/>
        <p:txBody>
          <a:bodyPr/>
          <a:lstStyle/>
          <a:p>
            <a:r>
              <a:rPr lang="en-US" dirty="0"/>
              <a:t>Stateful Inspection firewall</a:t>
            </a:r>
          </a:p>
        </p:txBody>
      </p:sp>
      <p:sp>
        <p:nvSpPr>
          <p:cNvPr id="3" name="Content Placeholder 2">
            <a:extLst>
              <a:ext uri="{FF2B5EF4-FFF2-40B4-BE49-F238E27FC236}">
                <a16:creationId xmlns:a16="http://schemas.microsoft.com/office/drawing/2014/main" id="{146BB868-D8E2-4CC4-8A38-A41862D03C50}"/>
              </a:ext>
            </a:extLst>
          </p:cNvPr>
          <p:cNvSpPr>
            <a:spLocks noGrp="1"/>
          </p:cNvSpPr>
          <p:nvPr>
            <p:ph idx="1"/>
          </p:nvPr>
        </p:nvSpPr>
        <p:spPr/>
        <p:txBody>
          <a:bodyPr/>
          <a:lstStyle/>
          <a:p>
            <a:r>
              <a:rPr lang="en-US" dirty="0"/>
              <a:t>Stateful firewall deals with connections and their characteristics rather than packets individually.</a:t>
            </a:r>
          </a:p>
          <a:p>
            <a:pPr lvl="1"/>
            <a:r>
              <a:rPr lang="en-US" dirty="0"/>
              <a:t>State-aware devices not only examine each packet, but also keep track of whether or not that packet is part of an established TCP or other network session. </a:t>
            </a:r>
          </a:p>
        </p:txBody>
      </p:sp>
      <p:sp>
        <p:nvSpPr>
          <p:cNvPr id="4" name="Slide Number Placeholder 3">
            <a:extLst>
              <a:ext uri="{FF2B5EF4-FFF2-40B4-BE49-F238E27FC236}">
                <a16:creationId xmlns:a16="http://schemas.microsoft.com/office/drawing/2014/main" id="{A3D2068C-C52A-4E4A-B357-0D99AED4E7FC}"/>
              </a:ext>
            </a:extLst>
          </p:cNvPr>
          <p:cNvSpPr>
            <a:spLocks noGrp="1"/>
          </p:cNvSpPr>
          <p:nvPr>
            <p:ph type="sldNum" sz="quarter" idx="12"/>
          </p:nvPr>
        </p:nvSpPr>
        <p:spPr/>
        <p:txBody>
          <a:bodyPr/>
          <a:lstStyle/>
          <a:p>
            <a:fld id="{B74EB0F0-7D7E-412A-B235-20FE2876EE16}" type="slidenum">
              <a:rPr lang="en-US" smtClean="0"/>
              <a:t>29</a:t>
            </a:fld>
            <a:endParaRPr lang="en-US"/>
          </a:p>
        </p:txBody>
      </p:sp>
      <p:pic>
        <p:nvPicPr>
          <p:cNvPr id="6" name="Picture 5" descr="Diagram&#10;&#10;Description automatically generated">
            <a:extLst>
              <a:ext uri="{FF2B5EF4-FFF2-40B4-BE49-F238E27FC236}">
                <a16:creationId xmlns:a16="http://schemas.microsoft.com/office/drawing/2014/main" id="{C071C19B-BD74-412F-8C4A-B2B55F2A8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560" y="3304151"/>
            <a:ext cx="4304726" cy="3417324"/>
          </a:xfrm>
          <a:prstGeom prst="rect">
            <a:avLst/>
          </a:prstGeom>
        </p:spPr>
      </p:pic>
      <p:sp>
        <p:nvSpPr>
          <p:cNvPr id="8" name="TextBox 7">
            <a:extLst>
              <a:ext uri="{FF2B5EF4-FFF2-40B4-BE49-F238E27FC236}">
                <a16:creationId xmlns:a16="http://schemas.microsoft.com/office/drawing/2014/main" id="{BCFE1753-911F-4C5C-A06A-FCC0EBAB8403}"/>
              </a:ext>
            </a:extLst>
          </p:cNvPr>
          <p:cNvSpPr txBox="1"/>
          <p:nvPr/>
        </p:nvSpPr>
        <p:spPr>
          <a:xfrm>
            <a:off x="838200" y="3939877"/>
            <a:ext cx="6094378" cy="1477328"/>
          </a:xfrm>
          <a:prstGeom prst="rect">
            <a:avLst/>
          </a:prstGeom>
          <a:noFill/>
        </p:spPr>
        <p:txBody>
          <a:bodyPr wrap="square">
            <a:spAutoFit/>
          </a:bodyPr>
          <a:lstStyle/>
          <a:p>
            <a:pPr marL="742950" lvl="1" indent="-285750">
              <a:buFont typeface="Arial" panose="020B0604020202020204" pitchFamily="34" charset="0"/>
              <a:buChar char="•"/>
            </a:pPr>
            <a:r>
              <a:rPr lang="en-US" dirty="0"/>
              <a:t>This offers more security than either packet filtering or circuit monitoring alone but affects the network performance.</a:t>
            </a:r>
          </a:p>
          <a:p>
            <a:pPr marL="742950" lvl="1" indent="-285750">
              <a:buFont typeface="Arial" panose="020B0604020202020204" pitchFamily="34" charset="0"/>
              <a:buChar char="•"/>
            </a:pPr>
            <a:r>
              <a:rPr lang="en-US" dirty="0"/>
              <a:t>They also can be highly effective in defending network devices against particular attacks, such as DoS.</a:t>
            </a:r>
          </a:p>
        </p:txBody>
      </p:sp>
    </p:spTree>
    <p:extLst>
      <p:ext uri="{BB962C8B-B14F-4D97-AF65-F5344CB8AC3E}">
        <p14:creationId xmlns:p14="http://schemas.microsoft.com/office/powerpoint/2010/main" val="50209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1315DE-05D5-BC4D-2012-548E2AB1FAF4}"/>
              </a:ext>
            </a:extLst>
          </p:cNvPr>
          <p:cNvSpPr>
            <a:spLocks noGrp="1"/>
          </p:cNvSpPr>
          <p:nvPr>
            <p:ph type="title"/>
          </p:nvPr>
        </p:nvSpPr>
        <p:spPr/>
        <p:txBody>
          <a:bodyPr/>
          <a:lstStyle/>
          <a:p>
            <a:r>
              <a:rPr lang="en-US" dirty="0"/>
              <a:t>Main Objectives of IT Security</a:t>
            </a:r>
          </a:p>
        </p:txBody>
      </p:sp>
      <p:sp>
        <p:nvSpPr>
          <p:cNvPr id="7" name="Content Placeholder 6">
            <a:extLst>
              <a:ext uri="{FF2B5EF4-FFF2-40B4-BE49-F238E27FC236}">
                <a16:creationId xmlns:a16="http://schemas.microsoft.com/office/drawing/2014/main" id="{C54159CF-6544-901A-0851-1FD8FCFFBF51}"/>
              </a:ext>
            </a:extLst>
          </p:cNvPr>
          <p:cNvSpPr>
            <a:spLocks noGrp="1"/>
          </p:cNvSpPr>
          <p:nvPr>
            <p:ph idx="1"/>
          </p:nvPr>
        </p:nvSpPr>
        <p:spPr>
          <a:xfrm>
            <a:off x="838200" y="1521374"/>
            <a:ext cx="10515600" cy="4351338"/>
          </a:xfrm>
        </p:spPr>
        <p:txBody>
          <a:bodyPr>
            <a:normAutofit/>
          </a:bodyPr>
          <a:lstStyle/>
          <a:p>
            <a:r>
              <a:rPr lang="en-US" dirty="0"/>
              <a:t>To Provide </a:t>
            </a:r>
          </a:p>
          <a:p>
            <a:pPr lvl="1"/>
            <a:r>
              <a:rPr lang="en-US" dirty="0"/>
              <a:t>Confidentiality</a:t>
            </a:r>
          </a:p>
          <a:p>
            <a:pPr lvl="1"/>
            <a:r>
              <a:rPr lang="en-US" dirty="0"/>
              <a:t>Integrity</a:t>
            </a:r>
          </a:p>
          <a:p>
            <a:pPr lvl="1"/>
            <a:r>
              <a:rPr lang="en-US" dirty="0"/>
              <a:t>Availability </a:t>
            </a:r>
          </a:p>
          <a:p>
            <a:pPr marL="0" indent="0">
              <a:buNone/>
            </a:pPr>
            <a:r>
              <a:rPr lang="en-US" dirty="0"/>
              <a:t>	for the data and systems implemented over IT infrastructure</a:t>
            </a:r>
          </a:p>
          <a:p>
            <a:r>
              <a:rPr lang="en-US" dirty="0"/>
              <a:t>This is called the </a:t>
            </a:r>
            <a:r>
              <a:rPr lang="en-US" dirty="0">
                <a:solidFill>
                  <a:srgbClr val="C00000"/>
                </a:solidFill>
                <a:effectLst>
                  <a:outerShdw blurRad="38100" dist="38100" dir="2700000" algn="tl">
                    <a:srgbClr val="000000">
                      <a:alpha val="43137"/>
                    </a:srgbClr>
                  </a:outerShdw>
                </a:effectLst>
              </a:rPr>
              <a:t>CIA triad </a:t>
            </a:r>
            <a:r>
              <a:rPr lang="en-US" dirty="0"/>
              <a:t>which is the model that forms the basis for the development of security systems. </a:t>
            </a:r>
          </a:p>
          <a:p>
            <a:pPr lvl="1"/>
            <a:endParaRPr lang="en-US" dirty="0"/>
          </a:p>
        </p:txBody>
      </p:sp>
      <p:sp>
        <p:nvSpPr>
          <p:cNvPr id="4" name="Slide Number Placeholder 3">
            <a:extLst>
              <a:ext uri="{FF2B5EF4-FFF2-40B4-BE49-F238E27FC236}">
                <a16:creationId xmlns:a16="http://schemas.microsoft.com/office/drawing/2014/main" id="{628354BE-1FB2-8775-A753-DD97663D9F82}"/>
              </a:ext>
            </a:extLst>
          </p:cNvPr>
          <p:cNvSpPr>
            <a:spLocks noGrp="1"/>
          </p:cNvSpPr>
          <p:nvPr>
            <p:ph type="sldNum" sz="quarter" idx="12"/>
          </p:nvPr>
        </p:nvSpPr>
        <p:spPr/>
        <p:txBody>
          <a:bodyPr/>
          <a:lstStyle/>
          <a:p>
            <a:fld id="{B74EB0F0-7D7E-412A-B235-20FE2876EE16}" type="slidenum">
              <a:rPr lang="en-US" smtClean="0"/>
              <a:t>3</a:t>
            </a:fld>
            <a:endParaRPr lang="en-US"/>
          </a:p>
        </p:txBody>
      </p:sp>
      <p:pic>
        <p:nvPicPr>
          <p:cNvPr id="15" name="Picture 14" descr="Arrow&#10;&#10;Description automatically generated with low confidence">
            <a:extLst>
              <a:ext uri="{FF2B5EF4-FFF2-40B4-BE49-F238E27FC236}">
                <a16:creationId xmlns:a16="http://schemas.microsoft.com/office/drawing/2014/main" id="{CEB7EE29-F506-D728-C18C-652329A30B59}"/>
              </a:ext>
            </a:extLst>
          </p:cNvPr>
          <p:cNvPicPr>
            <a:picLocks noChangeAspect="1"/>
          </p:cNvPicPr>
          <p:nvPr/>
        </p:nvPicPr>
        <p:blipFill rotWithShape="1">
          <a:blip r:embed="rId3">
            <a:extLst>
              <a:ext uri="{28A0092B-C50C-407E-A947-70E740481C1C}">
                <a14:useLocalDpi xmlns:a14="http://schemas.microsoft.com/office/drawing/2010/main" val="0"/>
              </a:ext>
            </a:extLst>
          </a:blip>
          <a:srcRect l="21783" t="12889" r="18918" b="11213"/>
          <a:stretch/>
        </p:blipFill>
        <p:spPr>
          <a:xfrm>
            <a:off x="8072335" y="985288"/>
            <a:ext cx="2133874" cy="2032000"/>
          </a:xfrm>
          <a:prstGeom prst="rect">
            <a:avLst/>
          </a:prstGeom>
        </p:spPr>
      </p:pic>
      <p:pic>
        <p:nvPicPr>
          <p:cNvPr id="19" name="Picture 18">
            <a:extLst>
              <a:ext uri="{FF2B5EF4-FFF2-40B4-BE49-F238E27FC236}">
                <a16:creationId xmlns:a16="http://schemas.microsoft.com/office/drawing/2014/main" id="{06B17B0F-471F-BB21-6DF4-CAF366BD843C}"/>
              </a:ext>
            </a:extLst>
          </p:cNvPr>
          <p:cNvPicPr>
            <a:picLocks noChangeAspect="1"/>
          </p:cNvPicPr>
          <p:nvPr/>
        </p:nvPicPr>
        <p:blipFill>
          <a:blip r:embed="rId4"/>
          <a:stretch>
            <a:fillRect/>
          </a:stretch>
        </p:blipFill>
        <p:spPr>
          <a:xfrm>
            <a:off x="2047632" y="4533511"/>
            <a:ext cx="8955648" cy="2302056"/>
          </a:xfrm>
          <a:prstGeom prst="rect">
            <a:avLst/>
          </a:prstGeom>
        </p:spPr>
      </p:pic>
      <p:pic>
        <p:nvPicPr>
          <p:cNvPr id="21" name="Picture 20">
            <a:extLst>
              <a:ext uri="{FF2B5EF4-FFF2-40B4-BE49-F238E27FC236}">
                <a16:creationId xmlns:a16="http://schemas.microsoft.com/office/drawing/2014/main" id="{90485668-FF91-7D29-490C-55AD520FA598}"/>
              </a:ext>
            </a:extLst>
          </p:cNvPr>
          <p:cNvPicPr>
            <a:picLocks noChangeAspect="1"/>
          </p:cNvPicPr>
          <p:nvPr/>
        </p:nvPicPr>
        <p:blipFill rotWithShape="1">
          <a:blip r:embed="rId4"/>
          <a:srcRect l="59159" r="20761"/>
          <a:stretch/>
        </p:blipFill>
        <p:spPr>
          <a:xfrm>
            <a:off x="538676" y="4533511"/>
            <a:ext cx="1798320" cy="2302056"/>
          </a:xfrm>
          <a:prstGeom prst="rect">
            <a:avLst/>
          </a:prstGeom>
        </p:spPr>
      </p:pic>
      <p:pic>
        <p:nvPicPr>
          <p:cNvPr id="23" name="Picture 22">
            <a:extLst>
              <a:ext uri="{FF2B5EF4-FFF2-40B4-BE49-F238E27FC236}">
                <a16:creationId xmlns:a16="http://schemas.microsoft.com/office/drawing/2014/main" id="{51B09DC3-3E20-1A67-B987-347FD50B870A}"/>
              </a:ext>
            </a:extLst>
          </p:cNvPr>
          <p:cNvPicPr>
            <a:picLocks noChangeAspect="1"/>
          </p:cNvPicPr>
          <p:nvPr/>
        </p:nvPicPr>
        <p:blipFill rotWithShape="1">
          <a:blip r:embed="rId4"/>
          <a:srcRect l="39986" r="40841"/>
          <a:stretch/>
        </p:blipFill>
        <p:spPr>
          <a:xfrm>
            <a:off x="7422232" y="4533511"/>
            <a:ext cx="1717040" cy="2302056"/>
          </a:xfrm>
          <a:prstGeom prst="rect">
            <a:avLst/>
          </a:prstGeom>
        </p:spPr>
      </p:pic>
      <p:sp>
        <p:nvSpPr>
          <p:cNvPr id="24" name="Rectangle 23">
            <a:extLst>
              <a:ext uri="{FF2B5EF4-FFF2-40B4-BE49-F238E27FC236}">
                <a16:creationId xmlns:a16="http://schemas.microsoft.com/office/drawing/2014/main" id="{D5BA0B8D-42B3-162F-7B49-36966621ED5F}"/>
              </a:ext>
            </a:extLst>
          </p:cNvPr>
          <p:cNvSpPr/>
          <p:nvPr/>
        </p:nvSpPr>
        <p:spPr>
          <a:xfrm>
            <a:off x="5654392" y="4563991"/>
            <a:ext cx="1757680" cy="21879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657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09FE-DEFA-426D-B9B4-5102CA28EAAB}"/>
              </a:ext>
            </a:extLst>
          </p:cNvPr>
          <p:cNvSpPr>
            <a:spLocks noGrp="1"/>
          </p:cNvSpPr>
          <p:nvPr>
            <p:ph type="title"/>
          </p:nvPr>
        </p:nvSpPr>
        <p:spPr/>
        <p:txBody>
          <a:bodyPr/>
          <a:lstStyle/>
          <a:p>
            <a:r>
              <a:rPr lang="en-US" dirty="0"/>
              <a:t>Next-generation Firewall</a:t>
            </a:r>
          </a:p>
        </p:txBody>
      </p:sp>
      <p:sp>
        <p:nvSpPr>
          <p:cNvPr id="3" name="Content Placeholder 2">
            <a:extLst>
              <a:ext uri="{FF2B5EF4-FFF2-40B4-BE49-F238E27FC236}">
                <a16:creationId xmlns:a16="http://schemas.microsoft.com/office/drawing/2014/main" id="{99A1167F-76BD-4C9B-BA97-B4A30EA78077}"/>
              </a:ext>
            </a:extLst>
          </p:cNvPr>
          <p:cNvSpPr>
            <a:spLocks noGrp="1"/>
          </p:cNvSpPr>
          <p:nvPr>
            <p:ph idx="1"/>
          </p:nvPr>
        </p:nvSpPr>
        <p:spPr/>
        <p:txBody>
          <a:bodyPr/>
          <a:lstStyle/>
          <a:p>
            <a:pPr lvl="1"/>
            <a:r>
              <a:rPr lang="en-US" dirty="0"/>
              <a:t>A typical NGFW combines packet inspection with stateful inspection and also includes some variety of deep packet inspection (DPI), as well as other network security systems, such as an IDS/IPS, malware filtering and antivirus.</a:t>
            </a:r>
          </a:p>
        </p:txBody>
      </p:sp>
      <p:sp>
        <p:nvSpPr>
          <p:cNvPr id="4" name="Slide Number Placeholder 3">
            <a:extLst>
              <a:ext uri="{FF2B5EF4-FFF2-40B4-BE49-F238E27FC236}">
                <a16:creationId xmlns:a16="http://schemas.microsoft.com/office/drawing/2014/main" id="{B3C443F5-DB0A-4BDD-A665-66B763BFBB6E}"/>
              </a:ext>
            </a:extLst>
          </p:cNvPr>
          <p:cNvSpPr>
            <a:spLocks noGrp="1"/>
          </p:cNvSpPr>
          <p:nvPr>
            <p:ph type="sldNum" sz="quarter" idx="12"/>
          </p:nvPr>
        </p:nvSpPr>
        <p:spPr/>
        <p:txBody>
          <a:bodyPr/>
          <a:lstStyle/>
          <a:p>
            <a:fld id="{B74EB0F0-7D7E-412A-B235-20FE2876EE16}" type="slidenum">
              <a:rPr lang="en-US" smtClean="0"/>
              <a:t>30</a:t>
            </a:fld>
            <a:endParaRPr lang="en-US" dirty="0"/>
          </a:p>
        </p:txBody>
      </p:sp>
      <p:sp>
        <p:nvSpPr>
          <p:cNvPr id="6" name="TextBox 5">
            <a:extLst>
              <a:ext uri="{FF2B5EF4-FFF2-40B4-BE49-F238E27FC236}">
                <a16:creationId xmlns:a16="http://schemas.microsoft.com/office/drawing/2014/main" id="{B68BF3EF-F18C-43D4-BB8E-E4CF8D327951}"/>
              </a:ext>
            </a:extLst>
          </p:cNvPr>
          <p:cNvSpPr txBox="1"/>
          <p:nvPr/>
        </p:nvSpPr>
        <p:spPr>
          <a:xfrm>
            <a:off x="1004380" y="4237034"/>
            <a:ext cx="6094378" cy="1754326"/>
          </a:xfrm>
          <a:prstGeom prst="rect">
            <a:avLst/>
          </a:prstGeom>
          <a:noFill/>
        </p:spPr>
        <p:txBody>
          <a:bodyPr wrap="square">
            <a:spAutoFit/>
          </a:bodyPr>
          <a:lstStyle/>
          <a:p>
            <a:r>
              <a:rPr lang="en-US" b="1" dirty="0"/>
              <a:t>Advantages of NGFW</a:t>
            </a:r>
          </a:p>
          <a:p>
            <a:pPr>
              <a:buFont typeface="Arial" panose="020B0604020202020204" pitchFamily="34" charset="0"/>
              <a:buChar char="•"/>
            </a:pPr>
            <a:r>
              <a:rPr lang="en-US" dirty="0"/>
              <a:t>Combines DPI with malware filtering and other controls to provide an optimal level of filtering</a:t>
            </a:r>
          </a:p>
          <a:p>
            <a:pPr>
              <a:buFont typeface="Arial" panose="020B0604020202020204" pitchFamily="34" charset="0"/>
              <a:buChar char="•"/>
            </a:pPr>
            <a:r>
              <a:rPr lang="en-US" dirty="0"/>
              <a:t>Tracks all traffic from Layer 2 to the application layer for more accurate insights than other methods</a:t>
            </a:r>
          </a:p>
          <a:p>
            <a:pPr>
              <a:buFont typeface="Arial" panose="020B0604020202020204" pitchFamily="34" charset="0"/>
              <a:buChar char="•"/>
            </a:pPr>
            <a:r>
              <a:rPr lang="en-US" dirty="0"/>
              <a:t>Can be automatically updated to provide current context</a:t>
            </a:r>
          </a:p>
        </p:txBody>
      </p:sp>
      <p:sp>
        <p:nvSpPr>
          <p:cNvPr id="8" name="TextBox 7">
            <a:extLst>
              <a:ext uri="{FF2B5EF4-FFF2-40B4-BE49-F238E27FC236}">
                <a16:creationId xmlns:a16="http://schemas.microsoft.com/office/drawing/2014/main" id="{DB016F8E-6E28-487B-ABC3-665C12DC7068}"/>
              </a:ext>
            </a:extLst>
          </p:cNvPr>
          <p:cNvSpPr txBox="1"/>
          <p:nvPr/>
        </p:nvSpPr>
        <p:spPr>
          <a:xfrm>
            <a:off x="7016815" y="4285875"/>
            <a:ext cx="4309671" cy="1754326"/>
          </a:xfrm>
          <a:prstGeom prst="rect">
            <a:avLst/>
          </a:prstGeom>
          <a:noFill/>
        </p:spPr>
        <p:txBody>
          <a:bodyPr wrap="square">
            <a:spAutoFit/>
          </a:bodyPr>
          <a:lstStyle/>
          <a:p>
            <a:r>
              <a:rPr lang="en-US" b="1" dirty="0"/>
              <a:t>NGFW disadvantages</a:t>
            </a:r>
          </a:p>
          <a:p>
            <a:pPr>
              <a:buFont typeface="Arial" panose="020B0604020202020204" pitchFamily="34" charset="0"/>
              <a:buChar char="•"/>
            </a:pPr>
            <a:r>
              <a:rPr lang="en-US" dirty="0"/>
              <a:t>In order to derive the biggest benefit, organizations need to integrate NGFWs with other security systems, which can be a complex process</a:t>
            </a:r>
          </a:p>
          <a:p>
            <a:pPr>
              <a:buFont typeface="Arial" panose="020B0604020202020204" pitchFamily="34" charset="0"/>
              <a:buChar char="•"/>
            </a:pPr>
            <a:r>
              <a:rPr lang="en-US" dirty="0"/>
              <a:t>Costlier than other firewall types</a:t>
            </a:r>
          </a:p>
        </p:txBody>
      </p:sp>
      <p:pic>
        <p:nvPicPr>
          <p:cNvPr id="10" name="Picture 9" descr="A picture containing graphical user interface&#10;&#10;Description automatically generated">
            <a:extLst>
              <a:ext uri="{FF2B5EF4-FFF2-40B4-BE49-F238E27FC236}">
                <a16:creationId xmlns:a16="http://schemas.microsoft.com/office/drawing/2014/main" id="{F604301A-4FB1-47EF-BF42-235B7479F387}"/>
              </a:ext>
            </a:extLst>
          </p:cNvPr>
          <p:cNvPicPr>
            <a:picLocks noChangeAspect="1"/>
          </p:cNvPicPr>
          <p:nvPr/>
        </p:nvPicPr>
        <p:blipFill rotWithShape="1">
          <a:blip r:embed="rId2">
            <a:extLst>
              <a:ext uri="{28A0092B-C50C-407E-A947-70E740481C1C}">
                <a14:useLocalDpi xmlns:a14="http://schemas.microsoft.com/office/drawing/2010/main" val="0"/>
              </a:ext>
            </a:extLst>
          </a:blip>
          <a:srcRect l="23220" t="5982" r="22720"/>
          <a:stretch/>
        </p:blipFill>
        <p:spPr>
          <a:xfrm>
            <a:off x="137997" y="1558804"/>
            <a:ext cx="1400406" cy="2188723"/>
          </a:xfrm>
          <a:prstGeom prst="rect">
            <a:avLst/>
          </a:prstGeom>
        </p:spPr>
      </p:pic>
      <p:sp>
        <p:nvSpPr>
          <p:cNvPr id="12" name="TextBox 11">
            <a:extLst>
              <a:ext uri="{FF2B5EF4-FFF2-40B4-BE49-F238E27FC236}">
                <a16:creationId xmlns:a16="http://schemas.microsoft.com/office/drawing/2014/main" id="{70469D63-3B60-4458-BC01-189BD325C7B7}"/>
              </a:ext>
            </a:extLst>
          </p:cNvPr>
          <p:cNvSpPr txBox="1"/>
          <p:nvPr/>
        </p:nvSpPr>
        <p:spPr>
          <a:xfrm>
            <a:off x="1704583" y="2828835"/>
            <a:ext cx="9621903" cy="1200329"/>
          </a:xfrm>
          <a:prstGeom prst="rect">
            <a:avLst/>
          </a:prstGeom>
          <a:noFill/>
        </p:spPr>
        <p:txBody>
          <a:bodyPr wrap="square">
            <a:spAutoFit/>
          </a:bodyPr>
          <a:lstStyle/>
          <a:p>
            <a:r>
              <a:rPr lang="en-US" dirty="0">
                <a:solidFill>
                  <a:schemeClr val="accent1">
                    <a:lumMod val="75000"/>
                  </a:schemeClr>
                </a:solidFill>
              </a:rPr>
              <a:t>While packet inspection in traditional firewalls looks exclusively at the protocol header of the packet, DPI looks at the actual data the packet is carrying. A DPI firewall tracks the progress of a web browsing session and can notice whether a packet payload, when assembled with other packets in an HTTP server reply, constitutes a legitimate HTML-formatted response.</a:t>
            </a:r>
          </a:p>
        </p:txBody>
      </p:sp>
    </p:spTree>
    <p:extLst>
      <p:ext uri="{BB962C8B-B14F-4D97-AF65-F5344CB8AC3E}">
        <p14:creationId xmlns:p14="http://schemas.microsoft.com/office/powerpoint/2010/main" val="2678329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10BD-22D2-4504-9C79-BF96B9D8EB4C}"/>
              </a:ext>
            </a:extLst>
          </p:cNvPr>
          <p:cNvSpPr>
            <a:spLocks noGrp="1"/>
          </p:cNvSpPr>
          <p:nvPr>
            <p:ph type="title"/>
          </p:nvPr>
        </p:nvSpPr>
        <p:spPr/>
        <p:txBody>
          <a:bodyPr/>
          <a:lstStyle/>
          <a:p>
            <a:r>
              <a:rPr lang="en-US" dirty="0"/>
              <a:t>Firewall Delivery Methods</a:t>
            </a:r>
          </a:p>
        </p:txBody>
      </p:sp>
      <p:sp>
        <p:nvSpPr>
          <p:cNvPr id="3" name="Content Placeholder 2">
            <a:extLst>
              <a:ext uri="{FF2B5EF4-FFF2-40B4-BE49-F238E27FC236}">
                <a16:creationId xmlns:a16="http://schemas.microsoft.com/office/drawing/2014/main" id="{115BEF29-9974-47B8-9950-ED1979DF2F24}"/>
              </a:ext>
            </a:extLst>
          </p:cNvPr>
          <p:cNvSpPr>
            <a:spLocks noGrp="1"/>
          </p:cNvSpPr>
          <p:nvPr>
            <p:ph idx="1"/>
          </p:nvPr>
        </p:nvSpPr>
        <p:spPr/>
        <p:txBody>
          <a:bodyPr/>
          <a:lstStyle/>
          <a:p>
            <a:r>
              <a:rPr lang="en-US" dirty="0"/>
              <a:t>Firewalls today can be deployed as a hardware appliance, be software-based or be delivered as a service.</a:t>
            </a:r>
          </a:p>
          <a:p>
            <a:r>
              <a:rPr lang="en-US" dirty="0"/>
              <a:t>Hardware-based firewalls</a:t>
            </a:r>
          </a:p>
          <a:p>
            <a:pPr lvl="1"/>
            <a:r>
              <a:rPr lang="en-US" dirty="0"/>
              <a:t>A hardware-based firewall is an appliance that acts as a secure gateway between devices inside the network perimeter and those outside it. </a:t>
            </a:r>
          </a:p>
          <a:p>
            <a:pPr lvl="2"/>
            <a:r>
              <a:rPr lang="en-US" dirty="0"/>
              <a:t>Because they are self-contained appliances, hardware-based firewalls don't consume processing power or other resources of the host devices.</a:t>
            </a:r>
          </a:p>
          <a:p>
            <a:pPr lvl="1"/>
            <a:r>
              <a:rPr lang="en-US" dirty="0"/>
              <a:t>Sometimes called </a:t>
            </a:r>
            <a:r>
              <a:rPr lang="en-US" i="1" dirty="0"/>
              <a:t>network-based firewalls</a:t>
            </a:r>
            <a:r>
              <a:rPr lang="en-US" dirty="0"/>
              <a:t>, these appliances are ideal for medium and large organizations looking to protect many devices. </a:t>
            </a:r>
          </a:p>
          <a:p>
            <a:pPr lvl="1"/>
            <a:r>
              <a:rPr lang="en-US" dirty="0"/>
              <a:t>Hardware-based firewalls require more knowledge to configure and manage than their host-based counterparts</a:t>
            </a:r>
          </a:p>
          <a:p>
            <a:endParaRPr lang="en-US" dirty="0"/>
          </a:p>
        </p:txBody>
      </p:sp>
      <p:sp>
        <p:nvSpPr>
          <p:cNvPr id="4" name="Slide Number Placeholder 3">
            <a:extLst>
              <a:ext uri="{FF2B5EF4-FFF2-40B4-BE49-F238E27FC236}">
                <a16:creationId xmlns:a16="http://schemas.microsoft.com/office/drawing/2014/main" id="{FE15C18E-4AF3-4F05-B062-284FD19145E6}"/>
              </a:ext>
            </a:extLst>
          </p:cNvPr>
          <p:cNvSpPr>
            <a:spLocks noGrp="1"/>
          </p:cNvSpPr>
          <p:nvPr>
            <p:ph type="sldNum" sz="quarter" idx="12"/>
          </p:nvPr>
        </p:nvSpPr>
        <p:spPr/>
        <p:txBody>
          <a:bodyPr/>
          <a:lstStyle/>
          <a:p>
            <a:fld id="{B74EB0F0-7D7E-412A-B235-20FE2876EE16}" type="slidenum">
              <a:rPr lang="en-US" smtClean="0"/>
              <a:t>31</a:t>
            </a:fld>
            <a:endParaRPr lang="en-US"/>
          </a:p>
        </p:txBody>
      </p:sp>
    </p:spTree>
    <p:extLst>
      <p:ext uri="{BB962C8B-B14F-4D97-AF65-F5344CB8AC3E}">
        <p14:creationId xmlns:p14="http://schemas.microsoft.com/office/powerpoint/2010/main" val="207938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61D1-8E8F-44DA-9045-8F8CB1A333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90026C-165C-4A38-944D-BB82306D29F5}"/>
              </a:ext>
            </a:extLst>
          </p:cNvPr>
          <p:cNvSpPr>
            <a:spLocks noGrp="1"/>
          </p:cNvSpPr>
          <p:nvPr>
            <p:ph idx="1"/>
          </p:nvPr>
        </p:nvSpPr>
        <p:spPr/>
        <p:txBody>
          <a:bodyPr>
            <a:normAutofit fontScale="92500"/>
          </a:bodyPr>
          <a:lstStyle/>
          <a:p>
            <a:r>
              <a:rPr lang="en-US" dirty="0"/>
              <a:t>Software-based firewalls</a:t>
            </a:r>
          </a:p>
          <a:p>
            <a:pPr lvl="1"/>
            <a:r>
              <a:rPr lang="en-US" dirty="0"/>
              <a:t>A software-based firewall, or </a:t>
            </a:r>
            <a:r>
              <a:rPr lang="en-US" i="1" dirty="0"/>
              <a:t>host firewall</a:t>
            </a:r>
            <a:r>
              <a:rPr lang="en-US" dirty="0"/>
              <a:t>, runs on a server or other device.</a:t>
            </a:r>
          </a:p>
          <a:p>
            <a:pPr lvl="1"/>
            <a:r>
              <a:rPr lang="en-US" dirty="0"/>
              <a:t>Host firewall software needs to be installed on each device requiring protection. </a:t>
            </a:r>
          </a:p>
          <a:p>
            <a:pPr lvl="2"/>
            <a:r>
              <a:rPr lang="en-US" dirty="0"/>
              <a:t>As such, software-based firewalls consume some of the host device's CPU and RAM resources.</a:t>
            </a:r>
          </a:p>
          <a:p>
            <a:pPr lvl="1"/>
            <a:r>
              <a:rPr lang="en-US" dirty="0"/>
              <a:t>Software-based firewalls provide individual devices significant protection against viruses and other malicious content.</a:t>
            </a:r>
          </a:p>
          <a:p>
            <a:r>
              <a:rPr lang="en-US" dirty="0"/>
              <a:t>Cloud/hosted firewalls</a:t>
            </a:r>
          </a:p>
          <a:p>
            <a:pPr lvl="1"/>
            <a:r>
              <a:rPr lang="en-US" dirty="0"/>
              <a:t>Managed security service providers (MSSPs) offer cloud-based firewalls. </a:t>
            </a:r>
          </a:p>
          <a:p>
            <a:pPr lvl="1"/>
            <a:r>
              <a:rPr lang="en-US" dirty="0"/>
              <a:t>This hosted service can be configured to track both internal network activity and third-party on-demand environments.</a:t>
            </a:r>
          </a:p>
          <a:p>
            <a:pPr lvl="1"/>
            <a:r>
              <a:rPr lang="en-US" dirty="0"/>
              <a:t>Also known as firewall as a service, </a:t>
            </a:r>
            <a:r>
              <a:rPr lang="en-US"/>
              <a:t>cloud service model</a:t>
            </a:r>
            <a:endParaRPr lang="en-US" dirty="0"/>
          </a:p>
        </p:txBody>
      </p:sp>
      <p:sp>
        <p:nvSpPr>
          <p:cNvPr id="4" name="Slide Number Placeholder 3">
            <a:extLst>
              <a:ext uri="{FF2B5EF4-FFF2-40B4-BE49-F238E27FC236}">
                <a16:creationId xmlns:a16="http://schemas.microsoft.com/office/drawing/2014/main" id="{3D1CC6CE-137A-426E-BF18-F36C40D3ED88}"/>
              </a:ext>
            </a:extLst>
          </p:cNvPr>
          <p:cNvSpPr>
            <a:spLocks noGrp="1"/>
          </p:cNvSpPr>
          <p:nvPr>
            <p:ph type="sldNum" sz="quarter" idx="12"/>
          </p:nvPr>
        </p:nvSpPr>
        <p:spPr/>
        <p:txBody>
          <a:bodyPr/>
          <a:lstStyle/>
          <a:p>
            <a:fld id="{B74EB0F0-7D7E-412A-B235-20FE2876EE16}" type="slidenum">
              <a:rPr lang="en-US" smtClean="0"/>
              <a:t>32</a:t>
            </a:fld>
            <a:endParaRPr lang="en-US"/>
          </a:p>
        </p:txBody>
      </p:sp>
    </p:spTree>
    <p:extLst>
      <p:ext uri="{BB962C8B-B14F-4D97-AF65-F5344CB8AC3E}">
        <p14:creationId xmlns:p14="http://schemas.microsoft.com/office/powerpoint/2010/main" val="100116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Firewall  Deployment Architectures</a:t>
            </a:r>
          </a:p>
        </p:txBody>
      </p:sp>
      <p:sp>
        <p:nvSpPr>
          <p:cNvPr id="56323" name="Rectangle 3"/>
          <p:cNvSpPr>
            <a:spLocks noGrp="1" noChangeArrowheads="1"/>
          </p:cNvSpPr>
          <p:nvPr>
            <p:ph idx="1"/>
          </p:nvPr>
        </p:nvSpPr>
        <p:spPr>
          <a:xfrm>
            <a:off x="811820" y="1665518"/>
            <a:ext cx="9561540" cy="3526964"/>
          </a:xfrm>
        </p:spPr>
        <p:txBody>
          <a:bodyPr>
            <a:normAutofit/>
          </a:bodyPr>
          <a:lstStyle/>
          <a:p>
            <a:pPr>
              <a:lnSpc>
                <a:spcPct val="90000"/>
              </a:lnSpc>
            </a:pPr>
            <a:r>
              <a:rPr lang="en-US" dirty="0"/>
              <a:t>Screening Router</a:t>
            </a:r>
          </a:p>
          <a:p>
            <a:pPr>
              <a:lnSpc>
                <a:spcPct val="90000"/>
              </a:lnSpc>
            </a:pPr>
            <a:r>
              <a:rPr lang="en-US" dirty="0"/>
              <a:t>Simple Firewall </a:t>
            </a:r>
          </a:p>
          <a:p>
            <a:pPr>
              <a:lnSpc>
                <a:spcPct val="90000"/>
              </a:lnSpc>
            </a:pPr>
            <a:r>
              <a:rPr lang="en-US" dirty="0"/>
              <a:t>Multi-Legged firewall</a:t>
            </a:r>
          </a:p>
          <a:p>
            <a:pPr>
              <a:lnSpc>
                <a:spcPct val="90000"/>
              </a:lnSpc>
            </a:pPr>
            <a:r>
              <a:rPr lang="en-US" dirty="0"/>
              <a:t>Firewall Sandwich</a:t>
            </a:r>
          </a:p>
          <a:p>
            <a:pPr>
              <a:lnSpc>
                <a:spcPct val="90000"/>
              </a:lnSpc>
            </a:pPr>
            <a:r>
              <a:rPr lang="en-US" dirty="0"/>
              <a:t>Layered Security Architecture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a:t>Screening Router</a:t>
            </a:r>
          </a:p>
        </p:txBody>
      </p:sp>
      <p:sp>
        <p:nvSpPr>
          <p:cNvPr id="88067" name="Rectangle 3"/>
          <p:cNvSpPr>
            <a:spLocks noGrp="1" noChangeArrowheads="1"/>
          </p:cNvSpPr>
          <p:nvPr>
            <p:ph idx="1"/>
          </p:nvPr>
        </p:nvSpPr>
        <p:spPr>
          <a:xfrm>
            <a:off x="811820" y="1558804"/>
            <a:ext cx="9694545" cy="4890135"/>
          </a:xfrm>
        </p:spPr>
        <p:txBody>
          <a:bodyPr>
            <a:normAutofit/>
          </a:bodyPr>
          <a:lstStyle/>
          <a:p>
            <a:r>
              <a:rPr lang="en-US" dirty="0"/>
              <a:t>Access Lists provide security - ACL</a:t>
            </a:r>
          </a:p>
          <a:p>
            <a:r>
              <a:rPr lang="en-US" dirty="0"/>
              <a:t>Routers are not application aware</a:t>
            </a:r>
          </a:p>
          <a:p>
            <a:pPr lvl="1"/>
            <a:r>
              <a:rPr lang="en-US" dirty="0"/>
              <a:t>Only inspects network level information</a:t>
            </a:r>
          </a:p>
          <a:p>
            <a:pPr lvl="1"/>
            <a:r>
              <a:rPr lang="en-US" dirty="0"/>
              <a:t>Layer 3 of the OSI model</a:t>
            </a:r>
          </a:p>
          <a:p>
            <a:r>
              <a:rPr lang="en-US" dirty="0"/>
              <a:t>Does not provide a great deal of security</a:t>
            </a:r>
          </a:p>
          <a:p>
            <a:r>
              <a:rPr lang="en-US" dirty="0"/>
              <a:t>Very fast </a:t>
            </a:r>
          </a:p>
          <a:p>
            <a:r>
              <a:rPr lang="en-US" dirty="0"/>
              <a:t>Not commonly used alone for security </a:t>
            </a:r>
          </a:p>
        </p:txBody>
      </p:sp>
      <p:graphicFrame>
        <p:nvGraphicFramePr>
          <p:cNvPr id="4" name="Object 5">
            <a:extLst>
              <a:ext uri="{FF2B5EF4-FFF2-40B4-BE49-F238E27FC236}">
                <a16:creationId xmlns:a16="http://schemas.microsoft.com/office/drawing/2014/main" id="{3B4FF04C-8244-42CF-B0D2-E20A3D785903}"/>
              </a:ext>
            </a:extLst>
          </p:cNvPr>
          <p:cNvGraphicFramePr>
            <a:graphicFrameLocks noChangeAspect="1"/>
          </p:cNvGraphicFramePr>
          <p:nvPr>
            <p:extLst>
              <p:ext uri="{D42A27DB-BD31-4B8C-83A1-F6EECF244321}">
                <p14:modId xmlns:p14="http://schemas.microsoft.com/office/powerpoint/2010/main" val="1799909185"/>
              </p:ext>
            </p:extLst>
          </p:nvPr>
        </p:nvGraphicFramePr>
        <p:xfrm>
          <a:off x="6319520" y="409061"/>
          <a:ext cx="6019800" cy="4914900"/>
        </p:xfrm>
        <a:graphic>
          <a:graphicData uri="http://schemas.openxmlformats.org/presentationml/2006/ole">
            <mc:AlternateContent xmlns:mc="http://schemas.openxmlformats.org/markup-compatibility/2006">
              <mc:Choice xmlns:v="urn:schemas-microsoft-com:vml" Requires="v">
                <p:oleObj name="Visio" r:id="rId2" imgW="4317650" imgH="3525097" progId="Visio.Drawing.11">
                  <p:embed/>
                </p:oleObj>
              </mc:Choice>
              <mc:Fallback>
                <p:oleObj name="Visio" r:id="rId2" imgW="4317650" imgH="3525097" progId="Visio.Drawing.11">
                  <p:embed/>
                  <p:pic>
                    <p:nvPicPr>
                      <p:cNvPr id="8602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520" y="409061"/>
                        <a:ext cx="6019800" cy="491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9719-1CCF-4BDB-8FC9-70B5D1698A04}"/>
              </a:ext>
            </a:extLst>
          </p:cNvPr>
          <p:cNvSpPr>
            <a:spLocks noGrp="1"/>
          </p:cNvSpPr>
          <p:nvPr>
            <p:ph type="title"/>
          </p:nvPr>
        </p:nvSpPr>
        <p:spPr/>
        <p:txBody>
          <a:bodyPr/>
          <a:lstStyle/>
          <a:p>
            <a:r>
              <a:rPr lang="en-US" dirty="0"/>
              <a:t>ACL Example</a:t>
            </a:r>
          </a:p>
        </p:txBody>
      </p:sp>
      <p:sp>
        <p:nvSpPr>
          <p:cNvPr id="3" name="Content Placeholder 2">
            <a:extLst>
              <a:ext uri="{FF2B5EF4-FFF2-40B4-BE49-F238E27FC236}">
                <a16:creationId xmlns:a16="http://schemas.microsoft.com/office/drawing/2014/main" id="{CF8875A4-8F53-4473-83D3-E44265807993}"/>
              </a:ext>
            </a:extLst>
          </p:cNvPr>
          <p:cNvSpPr>
            <a:spLocks noGrp="1"/>
          </p:cNvSpPr>
          <p:nvPr>
            <p:ph idx="1"/>
          </p:nvPr>
        </p:nvSpPr>
        <p:spPr>
          <a:xfrm>
            <a:off x="838200" y="1737703"/>
            <a:ext cx="5047034" cy="4351338"/>
          </a:xfrm>
        </p:spPr>
        <p:txBody>
          <a:bodyPr/>
          <a:lstStyle/>
          <a:p>
            <a:r>
              <a:rPr lang="en-US" dirty="0"/>
              <a:t>Block specific communication</a:t>
            </a:r>
          </a:p>
          <a:p>
            <a:pPr lvl="1"/>
            <a:r>
              <a:rPr lang="en-US" dirty="0"/>
              <a:t>The “</a:t>
            </a:r>
            <a:r>
              <a:rPr lang="en-US" dirty="0" err="1"/>
              <a:t>badgroup</a:t>
            </a:r>
            <a:r>
              <a:rPr lang="en-US" dirty="0"/>
              <a:t>” named extended ACL will deny all telnet requests initiating on subnet 172.16.4.0 going out on E0 to subnet 172.16.3.0.  </a:t>
            </a:r>
          </a:p>
          <a:p>
            <a:pPr lvl="1"/>
            <a:r>
              <a:rPr lang="en-US" dirty="0"/>
              <a:t>All other traffic will be permitted.  The ACL is applied in the outbound direction on interface E0.</a:t>
            </a:r>
          </a:p>
          <a:p>
            <a:pPr lvl="1"/>
            <a:endParaRPr lang="en-US" dirty="0"/>
          </a:p>
        </p:txBody>
      </p:sp>
      <p:sp>
        <p:nvSpPr>
          <p:cNvPr id="4" name="Slide Number Placeholder 3">
            <a:extLst>
              <a:ext uri="{FF2B5EF4-FFF2-40B4-BE49-F238E27FC236}">
                <a16:creationId xmlns:a16="http://schemas.microsoft.com/office/drawing/2014/main" id="{63DF2035-1415-4ABB-B7FF-E7C379CC698D}"/>
              </a:ext>
            </a:extLst>
          </p:cNvPr>
          <p:cNvSpPr>
            <a:spLocks noGrp="1"/>
          </p:cNvSpPr>
          <p:nvPr>
            <p:ph type="sldNum" sz="quarter" idx="12"/>
          </p:nvPr>
        </p:nvSpPr>
        <p:spPr/>
        <p:txBody>
          <a:bodyPr/>
          <a:lstStyle/>
          <a:p>
            <a:fld id="{B74EB0F0-7D7E-412A-B235-20FE2876EE16}" type="slidenum">
              <a:rPr lang="en-US" smtClean="0"/>
              <a:t>35</a:t>
            </a:fld>
            <a:endParaRPr lang="en-US"/>
          </a:p>
        </p:txBody>
      </p:sp>
      <p:pic>
        <p:nvPicPr>
          <p:cNvPr id="6" name="Picture 5" descr="Timeline&#10;&#10;Description automatically generated">
            <a:extLst>
              <a:ext uri="{FF2B5EF4-FFF2-40B4-BE49-F238E27FC236}">
                <a16:creationId xmlns:a16="http://schemas.microsoft.com/office/drawing/2014/main" id="{BD96A007-5C6B-4595-976E-828FCE69AC56}"/>
              </a:ext>
            </a:extLst>
          </p:cNvPr>
          <p:cNvPicPr>
            <a:picLocks noChangeAspect="1"/>
          </p:cNvPicPr>
          <p:nvPr/>
        </p:nvPicPr>
        <p:blipFill rotWithShape="1">
          <a:blip r:embed="rId2">
            <a:extLst>
              <a:ext uri="{28A0092B-C50C-407E-A947-70E740481C1C}">
                <a14:useLocalDpi xmlns:a14="http://schemas.microsoft.com/office/drawing/2010/main" val="0"/>
              </a:ext>
            </a:extLst>
          </a:blip>
          <a:srcRect l="8942" t="16141" r="9875" b="11218"/>
          <a:stretch/>
        </p:blipFill>
        <p:spPr>
          <a:xfrm>
            <a:off x="6069620" y="1630234"/>
            <a:ext cx="5702709" cy="3826983"/>
          </a:xfrm>
          <a:prstGeom prst="rect">
            <a:avLst/>
          </a:prstGeom>
        </p:spPr>
      </p:pic>
    </p:spTree>
    <p:extLst>
      <p:ext uri="{BB962C8B-B14F-4D97-AF65-F5344CB8AC3E}">
        <p14:creationId xmlns:p14="http://schemas.microsoft.com/office/powerpoint/2010/main" val="393868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cs typeface="Times New Roman" panose="02020603050405020304" pitchFamily="18" charset="0"/>
              </a:rPr>
              <a:t>Simple Firewall</a:t>
            </a:r>
          </a:p>
        </p:txBody>
      </p:sp>
      <p:sp>
        <p:nvSpPr>
          <p:cNvPr id="64515" name="Rectangle 3"/>
          <p:cNvSpPr>
            <a:spLocks noGrp="1" noChangeArrowheads="1"/>
          </p:cNvSpPr>
          <p:nvPr>
            <p:ph idx="1"/>
          </p:nvPr>
        </p:nvSpPr>
        <p:spPr>
          <a:xfrm>
            <a:off x="864580" y="1558804"/>
            <a:ext cx="6420140" cy="4530090"/>
          </a:xfrm>
        </p:spPr>
        <p:txBody>
          <a:bodyPr>
            <a:normAutofit/>
          </a:bodyPr>
          <a:lstStyle/>
          <a:p>
            <a:r>
              <a:rPr lang="en-US" sz="2800" dirty="0"/>
              <a:t>Small Companies with limited security needs</a:t>
            </a:r>
          </a:p>
          <a:p>
            <a:r>
              <a:rPr lang="en-US" sz="2800" dirty="0"/>
              <a:t>Only utilizes two interfaces</a:t>
            </a:r>
          </a:p>
          <a:p>
            <a:pPr lvl="1"/>
            <a:r>
              <a:rPr lang="en-US" sz="2400" dirty="0"/>
              <a:t>Trusted</a:t>
            </a:r>
          </a:p>
          <a:p>
            <a:pPr lvl="1"/>
            <a:r>
              <a:rPr lang="en-US" sz="2400" dirty="0"/>
              <a:t>Un-trusted</a:t>
            </a:r>
          </a:p>
          <a:p>
            <a:r>
              <a:rPr lang="en-US" sz="2800" dirty="0"/>
              <a:t>Provides modest security</a:t>
            </a:r>
          </a:p>
          <a:p>
            <a:r>
              <a:rPr lang="en-US" sz="2800" dirty="0"/>
              <a:t>Does not offer </a:t>
            </a:r>
            <a:r>
              <a:rPr lang="en-US" sz="2800" dirty="0" err="1"/>
              <a:t>dmz</a:t>
            </a:r>
            <a:r>
              <a:rPr lang="en-US" sz="2800" dirty="0"/>
              <a:t> sandbox </a:t>
            </a:r>
          </a:p>
          <a:p>
            <a:r>
              <a:rPr lang="en-US" sz="2800" dirty="0"/>
              <a:t>Inherently allows some level of connections between trusted and un-trusted networks</a:t>
            </a:r>
          </a:p>
        </p:txBody>
      </p:sp>
      <p:graphicFrame>
        <p:nvGraphicFramePr>
          <p:cNvPr id="4" name="Object 5">
            <a:extLst>
              <a:ext uri="{FF2B5EF4-FFF2-40B4-BE49-F238E27FC236}">
                <a16:creationId xmlns:a16="http://schemas.microsoft.com/office/drawing/2014/main" id="{7BB69358-F701-46D6-B7CE-1DB1E9F2B5EB}"/>
              </a:ext>
            </a:extLst>
          </p:cNvPr>
          <p:cNvGraphicFramePr>
            <a:graphicFrameLocks noChangeAspect="1"/>
          </p:cNvGraphicFramePr>
          <p:nvPr>
            <p:extLst>
              <p:ext uri="{D42A27DB-BD31-4B8C-83A1-F6EECF244321}">
                <p14:modId xmlns:p14="http://schemas.microsoft.com/office/powerpoint/2010/main" val="558159294"/>
              </p:ext>
            </p:extLst>
          </p:nvPr>
        </p:nvGraphicFramePr>
        <p:xfrm>
          <a:off x="5908040" y="1282262"/>
          <a:ext cx="6019800" cy="5083175"/>
        </p:xfrm>
        <a:graphic>
          <a:graphicData uri="http://schemas.openxmlformats.org/presentationml/2006/ole">
            <mc:AlternateContent xmlns:mc="http://schemas.openxmlformats.org/markup-compatibility/2006">
              <mc:Choice xmlns:v="urn:schemas-microsoft-com:vml" Requires="v">
                <p:oleObj name="Visio" r:id="rId2" imgW="4317650" imgH="3647017" progId="Visio.Drawing.11">
                  <p:embed/>
                </p:oleObj>
              </mc:Choice>
              <mc:Fallback>
                <p:oleObj name="Visio" r:id="rId2" imgW="4317650" imgH="3647017" progId="Visio.Drawing.11">
                  <p:embed/>
                  <p:pic>
                    <p:nvPicPr>
                      <p:cNvPr id="8909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040" y="1282262"/>
                        <a:ext cx="6019800" cy="508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cs typeface="Times New Roman" panose="02020603050405020304" pitchFamily="18" charset="0"/>
              </a:rPr>
              <a:t>Multi-Legged Firewall</a:t>
            </a:r>
          </a:p>
        </p:txBody>
      </p:sp>
      <p:sp>
        <p:nvSpPr>
          <p:cNvPr id="68611" name="Rectangle 3"/>
          <p:cNvSpPr>
            <a:spLocks noGrp="1" noChangeArrowheads="1"/>
          </p:cNvSpPr>
          <p:nvPr>
            <p:ph idx="1"/>
          </p:nvPr>
        </p:nvSpPr>
        <p:spPr>
          <a:xfrm>
            <a:off x="811820" y="1642745"/>
            <a:ext cx="4694900" cy="3777622"/>
          </a:xfrm>
        </p:spPr>
        <p:txBody>
          <a:bodyPr>
            <a:normAutofit/>
          </a:bodyPr>
          <a:lstStyle/>
          <a:p>
            <a:r>
              <a:rPr lang="en-US" sz="2800" dirty="0"/>
              <a:t>Small to large sized business</a:t>
            </a:r>
          </a:p>
          <a:p>
            <a:r>
              <a:rPr lang="en-US" sz="2800" dirty="0"/>
              <a:t>Security need is expanded</a:t>
            </a:r>
          </a:p>
          <a:p>
            <a:r>
              <a:rPr lang="en-US" sz="2800" dirty="0"/>
              <a:t>Provides stronger security</a:t>
            </a:r>
          </a:p>
          <a:p>
            <a:r>
              <a:rPr lang="en-US" sz="2800" dirty="0"/>
              <a:t>Creates a secure sandbox for semi-trusted services</a:t>
            </a:r>
          </a:p>
          <a:p>
            <a:r>
              <a:rPr lang="en-US" sz="2800" dirty="0"/>
              <a:t>Flexible and secure </a:t>
            </a:r>
          </a:p>
        </p:txBody>
      </p:sp>
      <p:graphicFrame>
        <p:nvGraphicFramePr>
          <p:cNvPr id="4" name="Object 5">
            <a:extLst>
              <a:ext uri="{FF2B5EF4-FFF2-40B4-BE49-F238E27FC236}">
                <a16:creationId xmlns:a16="http://schemas.microsoft.com/office/drawing/2014/main" id="{726F1F41-E229-4A89-A98D-43F2AF44A038}"/>
              </a:ext>
            </a:extLst>
          </p:cNvPr>
          <p:cNvGraphicFramePr>
            <a:graphicFrameLocks noChangeAspect="1"/>
          </p:cNvGraphicFramePr>
          <p:nvPr>
            <p:extLst>
              <p:ext uri="{D42A27DB-BD31-4B8C-83A1-F6EECF244321}">
                <p14:modId xmlns:p14="http://schemas.microsoft.com/office/powerpoint/2010/main" val="27861192"/>
              </p:ext>
            </p:extLst>
          </p:nvPr>
        </p:nvGraphicFramePr>
        <p:xfrm>
          <a:off x="5394960" y="1642745"/>
          <a:ext cx="6888480" cy="4070601"/>
        </p:xfrm>
        <a:graphic>
          <a:graphicData uri="http://schemas.openxmlformats.org/presentationml/2006/ole">
            <mc:AlternateContent xmlns:mc="http://schemas.openxmlformats.org/markup-compatibility/2006">
              <mc:Choice xmlns:v="urn:schemas-microsoft-com:vml" Requires="v">
                <p:oleObj name="Visio" r:id="rId2" imgW="6053118" imgH="3575897" progId="Visio.Drawing.11">
                  <p:embed/>
                </p:oleObj>
              </mc:Choice>
              <mc:Fallback>
                <p:oleObj name="Visio" r:id="rId2" imgW="6053118" imgH="3575897" progId="Visio.Drawing.11">
                  <p:embed/>
                  <p:pic>
                    <p:nvPicPr>
                      <p:cNvPr id="9011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0" y="1642745"/>
                        <a:ext cx="6888480" cy="4070601"/>
                      </a:xfrm>
                      <a:prstGeom prst="rect">
                        <a:avLst/>
                      </a:prstGeom>
                      <a:noFill/>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cs typeface="Times New Roman" panose="02020603050405020304" pitchFamily="18" charset="0"/>
              </a:rPr>
              <a:t>Firewall Sandwich</a:t>
            </a:r>
          </a:p>
        </p:txBody>
      </p:sp>
      <p:sp>
        <p:nvSpPr>
          <p:cNvPr id="65539" name="Rectangle 3"/>
          <p:cNvSpPr>
            <a:spLocks noGrp="1" noChangeArrowheads="1"/>
          </p:cNvSpPr>
          <p:nvPr>
            <p:ph idx="1"/>
          </p:nvPr>
        </p:nvSpPr>
        <p:spPr>
          <a:xfrm>
            <a:off x="811820" y="1558804"/>
            <a:ext cx="6075363" cy="4232910"/>
          </a:xfrm>
        </p:spPr>
        <p:txBody>
          <a:bodyPr>
            <a:normAutofit/>
          </a:bodyPr>
          <a:lstStyle/>
          <a:p>
            <a:r>
              <a:rPr lang="en-US" sz="2800" dirty="0"/>
              <a:t>Medium to large businesses </a:t>
            </a:r>
          </a:p>
          <a:p>
            <a:pPr lvl="1"/>
            <a:r>
              <a:rPr lang="en-US" sz="2400" dirty="0"/>
              <a:t>Higher costs</a:t>
            </a:r>
          </a:p>
          <a:p>
            <a:r>
              <a:rPr lang="en-US" sz="2800" dirty="0"/>
              <a:t>More serious need for security</a:t>
            </a:r>
          </a:p>
          <a:p>
            <a:pPr lvl="1"/>
            <a:r>
              <a:rPr lang="en-US" sz="2400" dirty="0"/>
              <a:t>Provides a physical separation of networks </a:t>
            </a:r>
          </a:p>
          <a:p>
            <a:r>
              <a:rPr lang="en-US" sz="2800" dirty="0"/>
              <a:t>Provides policy segregation between inside and outside firewalls</a:t>
            </a:r>
          </a:p>
          <a:p>
            <a:pPr lvl="1"/>
            <a:r>
              <a:rPr lang="en-US" sz="2400" dirty="0"/>
              <a:t>Reduces administrative holes</a:t>
            </a:r>
          </a:p>
        </p:txBody>
      </p:sp>
      <p:graphicFrame>
        <p:nvGraphicFramePr>
          <p:cNvPr id="4" name="Object 5">
            <a:extLst>
              <a:ext uri="{FF2B5EF4-FFF2-40B4-BE49-F238E27FC236}">
                <a16:creationId xmlns:a16="http://schemas.microsoft.com/office/drawing/2014/main" id="{6EF11E41-D42F-4287-B046-DB50952C65F9}"/>
              </a:ext>
            </a:extLst>
          </p:cNvPr>
          <p:cNvGraphicFramePr>
            <a:graphicFrameLocks noChangeAspect="1"/>
          </p:cNvGraphicFramePr>
          <p:nvPr>
            <p:extLst>
              <p:ext uri="{D42A27DB-BD31-4B8C-83A1-F6EECF244321}">
                <p14:modId xmlns:p14="http://schemas.microsoft.com/office/powerpoint/2010/main" val="3393868741"/>
              </p:ext>
            </p:extLst>
          </p:nvPr>
        </p:nvGraphicFramePr>
        <p:xfrm>
          <a:off x="6536987" y="999684"/>
          <a:ext cx="5528621" cy="5728614"/>
        </p:xfrm>
        <a:graphic>
          <a:graphicData uri="http://schemas.openxmlformats.org/presentationml/2006/ole">
            <mc:AlternateContent xmlns:mc="http://schemas.openxmlformats.org/markup-compatibility/2006">
              <mc:Choice xmlns:v="urn:schemas-microsoft-com:vml" Requires="v">
                <p:oleObj name="Visio" r:id="rId2" imgW="5246292" imgH="5436939" progId="Visio.Drawing.11">
                  <p:embed/>
                </p:oleObj>
              </mc:Choice>
              <mc:Fallback>
                <p:oleObj name="Visio" r:id="rId2" imgW="5246292" imgH="5436939" progId="Visio.Drawing.11">
                  <p:embed/>
                  <p:pic>
                    <p:nvPicPr>
                      <p:cNvPr id="91141" name="Object 5"/>
                      <p:cNvPicPr>
                        <a:picLocks noChangeAspect="1" noChangeArrowheads="1"/>
                      </p:cNvPicPr>
                      <p:nvPr/>
                    </p:nvPicPr>
                    <p:blipFill>
                      <a:blip r:embed="rId3"/>
                      <a:srcRect/>
                      <a:stretch>
                        <a:fillRect/>
                      </a:stretch>
                    </p:blipFill>
                    <p:spPr bwMode="auto">
                      <a:xfrm>
                        <a:off x="6536987" y="999684"/>
                        <a:ext cx="5528621" cy="5728614"/>
                      </a:xfrm>
                      <a:prstGeom prst="rect">
                        <a:avLst/>
                      </a:prstGeom>
                      <a:noFill/>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Layered Firewall Approach</a:t>
            </a:r>
          </a:p>
        </p:txBody>
      </p:sp>
      <p:sp>
        <p:nvSpPr>
          <p:cNvPr id="66563" name="Rectangle 3"/>
          <p:cNvSpPr>
            <a:spLocks noGrp="1" noChangeArrowheads="1"/>
          </p:cNvSpPr>
          <p:nvPr>
            <p:ph idx="1"/>
          </p:nvPr>
        </p:nvSpPr>
        <p:spPr>
          <a:xfrm>
            <a:off x="811820" y="1466932"/>
            <a:ext cx="6201823" cy="4526279"/>
          </a:xfrm>
        </p:spPr>
        <p:txBody>
          <a:bodyPr>
            <a:noAutofit/>
          </a:bodyPr>
          <a:lstStyle/>
          <a:p>
            <a:r>
              <a:rPr lang="en-US" dirty="0"/>
              <a:t>Large enterprises with low risk tolerance</a:t>
            </a:r>
          </a:p>
          <a:p>
            <a:pPr lvl="1"/>
            <a:r>
              <a:rPr lang="en-US" dirty="0"/>
              <a:t>Separates internal environments </a:t>
            </a:r>
          </a:p>
          <a:p>
            <a:pPr lvl="1"/>
            <a:r>
              <a:rPr lang="en-US" dirty="0"/>
              <a:t>Reduces computer crimes</a:t>
            </a:r>
          </a:p>
          <a:p>
            <a:pPr lvl="2"/>
            <a:r>
              <a:rPr lang="en-US" dirty="0"/>
              <a:t>Most attacks are internally based</a:t>
            </a:r>
          </a:p>
          <a:p>
            <a:pPr lvl="2"/>
            <a:r>
              <a:rPr lang="en-US" dirty="0"/>
              <a:t>Deters malicious activities</a:t>
            </a:r>
          </a:p>
          <a:p>
            <a:pPr lvl="1"/>
            <a:r>
              <a:rPr lang="en-US" dirty="0"/>
              <a:t>Controls overhead administrative traffic</a:t>
            </a:r>
          </a:p>
          <a:p>
            <a:pPr lvl="1"/>
            <a:r>
              <a:rPr lang="en-US" dirty="0"/>
              <a:t>Allows IDS to work more effectively</a:t>
            </a:r>
          </a:p>
        </p:txBody>
      </p:sp>
      <p:graphicFrame>
        <p:nvGraphicFramePr>
          <p:cNvPr id="4" name="Object 5">
            <a:extLst>
              <a:ext uri="{FF2B5EF4-FFF2-40B4-BE49-F238E27FC236}">
                <a16:creationId xmlns:a16="http://schemas.microsoft.com/office/drawing/2014/main" id="{03FC74D4-1F1B-4B6B-A8CB-08EB77D34B9C}"/>
              </a:ext>
            </a:extLst>
          </p:cNvPr>
          <p:cNvGraphicFramePr>
            <a:graphicFrameLocks noChangeAspect="1"/>
          </p:cNvGraphicFramePr>
          <p:nvPr>
            <p:extLst>
              <p:ext uri="{D42A27DB-BD31-4B8C-83A1-F6EECF244321}">
                <p14:modId xmlns:p14="http://schemas.microsoft.com/office/powerpoint/2010/main" val="4240905064"/>
              </p:ext>
            </p:extLst>
          </p:nvPr>
        </p:nvGraphicFramePr>
        <p:xfrm>
          <a:off x="6600825" y="1880680"/>
          <a:ext cx="5591175" cy="4876800"/>
        </p:xfrm>
        <a:graphic>
          <a:graphicData uri="http://schemas.openxmlformats.org/presentationml/2006/ole">
            <mc:AlternateContent xmlns:mc="http://schemas.openxmlformats.org/markup-compatibility/2006">
              <mc:Choice xmlns:v="urn:schemas-microsoft-com:vml" Requires="v">
                <p:oleObj name="Visio" r:id="rId2" imgW="4904547" imgH="4276090" progId="Visio.Drawing.11">
                  <p:embed/>
                </p:oleObj>
              </mc:Choice>
              <mc:Fallback>
                <p:oleObj name="Visio" r:id="rId2" imgW="4904547" imgH="4276090" progId="Visio.Drawing.11">
                  <p:embed/>
                  <p:pic>
                    <p:nvPicPr>
                      <p:cNvPr id="921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1880680"/>
                        <a:ext cx="5591175" cy="487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6DE56-0733-4FE0-BFB2-AE02FA0FAEA6}"/>
              </a:ext>
            </a:extLst>
          </p:cNvPr>
          <p:cNvSpPr>
            <a:spLocks noGrp="1"/>
          </p:cNvSpPr>
          <p:nvPr>
            <p:ph type="title"/>
          </p:nvPr>
        </p:nvSpPr>
        <p:spPr/>
        <p:txBody>
          <a:bodyPr>
            <a:normAutofit/>
          </a:bodyPr>
          <a:lstStyle/>
          <a:p>
            <a:r>
              <a:rPr lang="en-US" dirty="0"/>
              <a:t>How We Provide IT Security?</a:t>
            </a:r>
          </a:p>
        </p:txBody>
      </p:sp>
      <p:sp>
        <p:nvSpPr>
          <p:cNvPr id="2" name="Content Placeholder 1">
            <a:extLst>
              <a:ext uri="{FF2B5EF4-FFF2-40B4-BE49-F238E27FC236}">
                <a16:creationId xmlns:a16="http://schemas.microsoft.com/office/drawing/2014/main" id="{E91FCC69-3CE4-4216-982C-144D4B7AA435}"/>
              </a:ext>
            </a:extLst>
          </p:cNvPr>
          <p:cNvSpPr>
            <a:spLocks noGrp="1"/>
          </p:cNvSpPr>
          <p:nvPr>
            <p:ph idx="1"/>
          </p:nvPr>
        </p:nvSpPr>
        <p:spPr/>
        <p:txBody>
          <a:bodyPr>
            <a:normAutofit/>
          </a:bodyPr>
          <a:lstStyle/>
          <a:p>
            <a:r>
              <a:rPr lang="en-US" dirty="0"/>
              <a:t>Focused on the threats</a:t>
            </a:r>
          </a:p>
          <a:p>
            <a:pPr lvl="1"/>
            <a:r>
              <a:rPr lang="en-US" dirty="0"/>
              <a:t>Threat Detection</a:t>
            </a:r>
          </a:p>
          <a:p>
            <a:r>
              <a:rPr lang="en-US" dirty="0"/>
              <a:t>Identify the methods to counter them.</a:t>
            </a:r>
          </a:p>
          <a:p>
            <a:pPr lvl="1"/>
            <a:r>
              <a:rPr lang="en-US" dirty="0"/>
              <a:t>Technology Awareness</a:t>
            </a:r>
          </a:p>
          <a:p>
            <a:r>
              <a:rPr lang="en-US" dirty="0"/>
              <a:t>Select the appropriate technique to get the result.</a:t>
            </a:r>
          </a:p>
          <a:p>
            <a:pPr lvl="1"/>
            <a:r>
              <a:rPr lang="en-US" dirty="0"/>
              <a:t>Selection and Implementation</a:t>
            </a:r>
          </a:p>
          <a:p>
            <a:r>
              <a:rPr lang="en-US" dirty="0"/>
              <a:t>Check the effectiveness of the applied security measures periodically.</a:t>
            </a:r>
          </a:p>
          <a:p>
            <a:pPr lvl="1"/>
            <a:r>
              <a:rPr lang="en-US" dirty="0"/>
              <a:t>Testing and Maintenance</a:t>
            </a:r>
          </a:p>
          <a:p>
            <a:endParaRPr lang="en-US" dirty="0"/>
          </a:p>
        </p:txBody>
      </p:sp>
      <p:pic>
        <p:nvPicPr>
          <p:cNvPr id="6" name="Picture 5">
            <a:extLst>
              <a:ext uri="{FF2B5EF4-FFF2-40B4-BE49-F238E27FC236}">
                <a16:creationId xmlns:a16="http://schemas.microsoft.com/office/drawing/2014/main" id="{AAE4AF0F-1DDB-9E76-988A-810CB6EACBB3}"/>
              </a:ext>
            </a:extLst>
          </p:cNvPr>
          <p:cNvPicPr>
            <a:picLocks noChangeAspect="1"/>
          </p:cNvPicPr>
          <p:nvPr/>
        </p:nvPicPr>
        <p:blipFill>
          <a:blip r:embed="rId2"/>
          <a:stretch>
            <a:fillRect/>
          </a:stretch>
        </p:blipFill>
        <p:spPr>
          <a:xfrm>
            <a:off x="6705600" y="1460430"/>
            <a:ext cx="5341173" cy="1522267"/>
          </a:xfrm>
          <a:prstGeom prst="rect">
            <a:avLst/>
          </a:prstGeom>
        </p:spPr>
      </p:pic>
    </p:spTree>
    <p:extLst>
      <p:ext uri="{BB962C8B-B14F-4D97-AF65-F5344CB8AC3E}">
        <p14:creationId xmlns:p14="http://schemas.microsoft.com/office/powerpoint/2010/main" val="2243503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Firewalls</a:t>
            </a:r>
          </a:p>
        </p:txBody>
      </p:sp>
      <p:sp>
        <p:nvSpPr>
          <p:cNvPr id="3" name="Content Placeholder 2"/>
          <p:cNvSpPr>
            <a:spLocks noGrp="1"/>
          </p:cNvSpPr>
          <p:nvPr>
            <p:ph idx="1"/>
          </p:nvPr>
        </p:nvSpPr>
        <p:spPr/>
        <p:txBody>
          <a:bodyPr>
            <a:normAutofit/>
          </a:bodyPr>
          <a:lstStyle/>
          <a:p>
            <a:r>
              <a:rPr lang="en-US" sz="2800" dirty="0"/>
              <a:t>WAF – Web Application Firewalls</a:t>
            </a:r>
          </a:p>
          <a:p>
            <a:pPr lvl="1"/>
            <a:r>
              <a:rPr lang="en-US" dirty="0"/>
              <a:t>A web application firewall (WAF) is a specific form of application firewall that filters, monitors, and blocks HTTP traffic to and from a web service</a:t>
            </a:r>
          </a:p>
        </p:txBody>
      </p:sp>
      <p:pic>
        <p:nvPicPr>
          <p:cNvPr id="5" name="Picture 4" descr="A picture containing chart&#10;&#10;Description automatically generated">
            <a:extLst>
              <a:ext uri="{FF2B5EF4-FFF2-40B4-BE49-F238E27FC236}">
                <a16:creationId xmlns:a16="http://schemas.microsoft.com/office/drawing/2014/main" id="{864779C7-75B9-48B3-8767-957808D49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257" y="3378331"/>
            <a:ext cx="6335347" cy="2926480"/>
          </a:xfrm>
          <a:prstGeom prst="rect">
            <a:avLst/>
          </a:prstGeom>
        </p:spPr>
      </p:pic>
      <p:sp>
        <p:nvSpPr>
          <p:cNvPr id="9" name="TextBox 8">
            <a:extLst>
              <a:ext uri="{FF2B5EF4-FFF2-40B4-BE49-F238E27FC236}">
                <a16:creationId xmlns:a16="http://schemas.microsoft.com/office/drawing/2014/main" id="{F03D2816-397B-4C86-8C6D-4130F2AF7FAE}"/>
              </a:ext>
            </a:extLst>
          </p:cNvPr>
          <p:cNvSpPr txBox="1"/>
          <p:nvPr/>
        </p:nvSpPr>
        <p:spPr>
          <a:xfrm>
            <a:off x="1183363" y="3378331"/>
            <a:ext cx="4063731" cy="1754326"/>
          </a:xfrm>
          <a:prstGeom prst="rect">
            <a:avLst/>
          </a:prstGeom>
          <a:noFill/>
        </p:spPr>
        <p:txBody>
          <a:bodyPr wrap="square">
            <a:spAutoFit/>
          </a:bodyPr>
          <a:lstStyle/>
          <a:p>
            <a:r>
              <a:rPr lang="en-US" dirty="0"/>
              <a:t>By inspecting HTTP traffic, it can prevent attacks exploiting a web application's known vulnerabilities, such as SQL injection, cross-site scripting (XSS), file inclusion, and improper system configuration.</a:t>
            </a:r>
          </a:p>
        </p:txBody>
      </p:sp>
    </p:spTree>
    <p:extLst>
      <p:ext uri="{BB962C8B-B14F-4D97-AF65-F5344CB8AC3E}">
        <p14:creationId xmlns:p14="http://schemas.microsoft.com/office/powerpoint/2010/main" val="89774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81DE-EE7D-4548-9CD7-9CF19A95E0B8}"/>
              </a:ext>
            </a:extLst>
          </p:cNvPr>
          <p:cNvSpPr>
            <a:spLocks noGrp="1"/>
          </p:cNvSpPr>
          <p:nvPr>
            <p:ph type="title"/>
          </p:nvPr>
        </p:nvSpPr>
        <p:spPr/>
        <p:txBody>
          <a:bodyPr/>
          <a:lstStyle/>
          <a:p>
            <a:r>
              <a:rPr lang="en-US" dirty="0"/>
              <a:t>WAF </a:t>
            </a:r>
          </a:p>
        </p:txBody>
      </p:sp>
      <p:sp>
        <p:nvSpPr>
          <p:cNvPr id="3" name="Content Placeholder 2">
            <a:extLst>
              <a:ext uri="{FF2B5EF4-FFF2-40B4-BE49-F238E27FC236}">
                <a16:creationId xmlns:a16="http://schemas.microsoft.com/office/drawing/2014/main" id="{1E8C08C7-CEAB-486B-AE50-8C4911403B0C}"/>
              </a:ext>
            </a:extLst>
          </p:cNvPr>
          <p:cNvSpPr>
            <a:spLocks noGrp="1"/>
          </p:cNvSpPr>
          <p:nvPr>
            <p:ph idx="1"/>
          </p:nvPr>
        </p:nvSpPr>
        <p:spPr/>
        <p:txBody>
          <a:bodyPr/>
          <a:lstStyle/>
          <a:p>
            <a:r>
              <a:rPr lang="en-US" dirty="0"/>
              <a:t>While proxies generally protect clients, WAFs protect servers. A WAF is deployed to protect a specific web application or set of web applications. A WAF can be considered a reverse proxy.</a:t>
            </a:r>
          </a:p>
          <a:p>
            <a:pPr lvl="1"/>
            <a:r>
              <a:rPr lang="en-US" dirty="0"/>
              <a:t>WAFs may come in the form of an appliance, server plugin, or filter, and may be customized to an application. The effort to perform this customization can be significant and needs to be maintained as the application is modified.</a:t>
            </a:r>
          </a:p>
        </p:txBody>
      </p:sp>
      <p:sp>
        <p:nvSpPr>
          <p:cNvPr id="4" name="Slide Number Placeholder 3">
            <a:extLst>
              <a:ext uri="{FF2B5EF4-FFF2-40B4-BE49-F238E27FC236}">
                <a16:creationId xmlns:a16="http://schemas.microsoft.com/office/drawing/2014/main" id="{029A3AEC-DEFA-470A-818A-7419916B74E4}"/>
              </a:ext>
            </a:extLst>
          </p:cNvPr>
          <p:cNvSpPr>
            <a:spLocks noGrp="1"/>
          </p:cNvSpPr>
          <p:nvPr>
            <p:ph type="sldNum" sz="quarter" idx="12"/>
          </p:nvPr>
        </p:nvSpPr>
        <p:spPr/>
        <p:txBody>
          <a:bodyPr/>
          <a:lstStyle/>
          <a:p>
            <a:fld id="{B74EB0F0-7D7E-412A-B235-20FE2876EE16}" type="slidenum">
              <a:rPr lang="en-US" smtClean="0"/>
              <a:t>41</a:t>
            </a:fld>
            <a:endParaRPr lang="en-US"/>
          </a:p>
        </p:txBody>
      </p:sp>
      <p:pic>
        <p:nvPicPr>
          <p:cNvPr id="12290" name="Picture 2" descr="WAF">
            <a:extLst>
              <a:ext uri="{FF2B5EF4-FFF2-40B4-BE49-F238E27FC236}">
                <a16:creationId xmlns:a16="http://schemas.microsoft.com/office/drawing/2014/main" id="{69704211-9C28-4189-90E8-BBDD43254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75" y="136525"/>
            <a:ext cx="30956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website&#10;&#10;Description automatically generated">
            <a:extLst>
              <a:ext uri="{FF2B5EF4-FFF2-40B4-BE49-F238E27FC236}">
                <a16:creationId xmlns:a16="http://schemas.microsoft.com/office/drawing/2014/main" id="{13DB522C-2FC4-4D32-89F9-268F8C876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916" y="4297741"/>
            <a:ext cx="2916493" cy="2423734"/>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9B613577-B08C-45D1-9808-5F61F76CD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4766351"/>
            <a:ext cx="3244645" cy="1772561"/>
          </a:xfrm>
          <a:prstGeom prst="rect">
            <a:avLst/>
          </a:prstGeom>
        </p:spPr>
      </p:pic>
      <p:pic>
        <p:nvPicPr>
          <p:cNvPr id="10" name="Picture 9" descr="Graphical user interface, application, website&#10;&#10;Description automatically generated">
            <a:extLst>
              <a:ext uri="{FF2B5EF4-FFF2-40B4-BE49-F238E27FC236}">
                <a16:creationId xmlns:a16="http://schemas.microsoft.com/office/drawing/2014/main" id="{8E247ACE-8BE4-425B-AD5D-F597412AE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4063" y="4801209"/>
            <a:ext cx="2987257" cy="1737703"/>
          </a:xfrm>
          <a:prstGeom prst="rect">
            <a:avLst/>
          </a:prstGeom>
        </p:spPr>
      </p:pic>
    </p:spTree>
    <p:extLst>
      <p:ext uri="{BB962C8B-B14F-4D97-AF65-F5344CB8AC3E}">
        <p14:creationId xmlns:p14="http://schemas.microsoft.com/office/powerpoint/2010/main" val="877271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and Future of Firewalls</a:t>
            </a:r>
          </a:p>
        </p:txBody>
      </p:sp>
      <p:sp>
        <p:nvSpPr>
          <p:cNvPr id="3" name="Content Placeholder 2"/>
          <p:cNvSpPr>
            <a:spLocks noGrp="1"/>
          </p:cNvSpPr>
          <p:nvPr>
            <p:ph idx="1"/>
          </p:nvPr>
        </p:nvSpPr>
        <p:spPr>
          <a:xfrm>
            <a:off x="864580" y="1522272"/>
            <a:ext cx="10087292" cy="4339597"/>
          </a:xfrm>
        </p:spPr>
        <p:txBody>
          <a:bodyPr>
            <a:normAutofit/>
          </a:bodyPr>
          <a:lstStyle/>
          <a:p>
            <a:r>
              <a:rPr lang="en-US" sz="2800" dirty="0"/>
              <a:t>Capability of having multiple zones.</a:t>
            </a:r>
          </a:p>
          <a:p>
            <a:r>
              <a:rPr lang="en-US" sz="2800" dirty="0"/>
              <a:t>Very high throughput.</a:t>
            </a:r>
          </a:p>
          <a:p>
            <a:r>
              <a:rPr lang="en-US" sz="2800" dirty="0"/>
              <a:t>Unification of security servicers.</a:t>
            </a:r>
          </a:p>
          <a:p>
            <a:r>
              <a:rPr lang="en-US" sz="2800" dirty="0"/>
              <a:t>Online threat update and notification.</a:t>
            </a:r>
          </a:p>
          <a:p>
            <a:r>
              <a:rPr lang="en-US" sz="2800" dirty="0"/>
              <a:t>Self learning – AI?</a:t>
            </a:r>
          </a:p>
          <a:p>
            <a:r>
              <a:rPr lang="en-US" sz="2800" dirty="0"/>
              <a:t>Layer 7 application and content-based filtering.</a:t>
            </a:r>
          </a:p>
          <a:p>
            <a:r>
              <a:rPr lang="en-US" sz="2800" dirty="0"/>
              <a:t>Individual user behavior recognition and response.</a:t>
            </a:r>
          </a:p>
          <a:p>
            <a:endParaRPr lang="en-US" sz="2800" dirty="0"/>
          </a:p>
          <a:p>
            <a:endParaRPr lang="en-US" sz="2800" dirty="0"/>
          </a:p>
          <a:p>
            <a:endParaRPr lang="en-US" sz="2800" dirty="0"/>
          </a:p>
        </p:txBody>
      </p:sp>
    </p:spTree>
    <p:extLst>
      <p:ext uri="{BB962C8B-B14F-4D97-AF65-F5344CB8AC3E}">
        <p14:creationId xmlns:p14="http://schemas.microsoft.com/office/powerpoint/2010/main" val="1927747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1" y="1056411"/>
            <a:ext cx="8915399" cy="2262781"/>
          </a:xfrm>
        </p:spPr>
        <p:txBody>
          <a:bodyPr/>
          <a:lstStyle/>
          <a:p>
            <a:r>
              <a:rPr lang="en-US" dirty="0"/>
              <a:t>IDS &amp; IPS</a:t>
            </a:r>
          </a:p>
        </p:txBody>
      </p:sp>
    </p:spTree>
    <p:extLst>
      <p:ext uri="{BB962C8B-B14F-4D97-AF65-F5344CB8AC3E}">
        <p14:creationId xmlns:p14="http://schemas.microsoft.com/office/powerpoint/2010/main" val="2982247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a:t>Intrusion and Intrusion Detection</a:t>
            </a:r>
          </a:p>
        </p:txBody>
      </p:sp>
      <p:sp>
        <p:nvSpPr>
          <p:cNvPr id="29699" name="Rectangle 3"/>
          <p:cNvSpPr>
            <a:spLocks noGrp="1" noChangeArrowheads="1"/>
          </p:cNvSpPr>
          <p:nvPr>
            <p:ph idx="1"/>
          </p:nvPr>
        </p:nvSpPr>
        <p:spPr>
          <a:xfrm>
            <a:off x="811820" y="1558804"/>
            <a:ext cx="10851644" cy="4648199"/>
          </a:xfrm>
        </p:spPr>
        <p:txBody>
          <a:bodyPr>
            <a:normAutofit/>
          </a:bodyPr>
          <a:lstStyle/>
          <a:p>
            <a:r>
              <a:rPr lang="en-US" dirty="0"/>
              <a:t>Intrusion : Attempting to break into or misuse your system.</a:t>
            </a:r>
          </a:p>
          <a:p>
            <a:r>
              <a:rPr lang="en-US" dirty="0"/>
              <a:t>Intruders may be from outside the network or legitimate users of the network.</a:t>
            </a:r>
          </a:p>
          <a:p>
            <a:r>
              <a:rPr lang="en-US" dirty="0"/>
              <a:t>Intrusion can be a physical, system or remote intrusion.</a:t>
            </a:r>
          </a:p>
          <a:p>
            <a:r>
              <a:rPr lang="en-US" dirty="0"/>
              <a:t>It is important to detect and prevent such intrusions as it affects the CIA of the network systems.</a:t>
            </a:r>
          </a:p>
        </p:txBody>
      </p:sp>
      <p:pic>
        <p:nvPicPr>
          <p:cNvPr id="3" name="Picture 2" descr="Icon&#10;&#10;Description automatically generated">
            <a:extLst>
              <a:ext uri="{FF2B5EF4-FFF2-40B4-BE49-F238E27FC236}">
                <a16:creationId xmlns:a16="http://schemas.microsoft.com/office/drawing/2014/main" id="{FE773A98-06CE-403C-9048-A81A140C4740}"/>
              </a:ext>
            </a:extLst>
          </p:cNvPr>
          <p:cNvPicPr>
            <a:picLocks noChangeAspect="1"/>
          </p:cNvPicPr>
          <p:nvPr/>
        </p:nvPicPr>
        <p:blipFill rotWithShape="1">
          <a:blip r:embed="rId2">
            <a:extLst>
              <a:ext uri="{28A0092B-C50C-407E-A947-70E740481C1C}">
                <a14:useLocalDpi xmlns:a14="http://schemas.microsoft.com/office/drawing/2010/main" val="0"/>
              </a:ext>
            </a:extLst>
          </a:blip>
          <a:srcRect l="18088" t="9492" r="18987" b="16559"/>
          <a:stretch/>
        </p:blipFill>
        <p:spPr>
          <a:xfrm>
            <a:off x="10077345" y="149551"/>
            <a:ext cx="1586119" cy="194786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Intrusion Detection System</a:t>
            </a:r>
          </a:p>
        </p:txBody>
      </p:sp>
      <p:sp>
        <p:nvSpPr>
          <p:cNvPr id="3" name="Content Placeholder 2"/>
          <p:cNvSpPr>
            <a:spLocks noGrp="1"/>
          </p:cNvSpPr>
          <p:nvPr>
            <p:ph idx="1"/>
          </p:nvPr>
        </p:nvSpPr>
        <p:spPr>
          <a:xfrm>
            <a:off x="811820" y="1558804"/>
            <a:ext cx="10744640" cy="4082422"/>
          </a:xfrm>
        </p:spPr>
        <p:txBody>
          <a:bodyPr>
            <a:normAutofit/>
          </a:bodyPr>
          <a:lstStyle/>
          <a:p>
            <a:r>
              <a:rPr lang="en-US" dirty="0"/>
              <a:t>An </a:t>
            </a:r>
            <a:r>
              <a:rPr lang="en-US" b="1" dirty="0"/>
              <a:t>Intrusion Detection System</a:t>
            </a:r>
            <a:r>
              <a:rPr lang="en-US" dirty="0"/>
              <a:t> (</a:t>
            </a:r>
            <a:r>
              <a:rPr lang="en-US" b="1" dirty="0"/>
              <a:t>IDS</a:t>
            </a:r>
            <a:r>
              <a:rPr lang="en-US" dirty="0"/>
              <a:t>) is a device or software application that monitors network or system activities for malicious activities or policy violations and produces reports to a Management Station.</a:t>
            </a:r>
          </a:p>
          <a:p>
            <a:pPr lvl="1"/>
            <a:r>
              <a:rPr lang="en-US" dirty="0"/>
              <a:t>It is a passive device/process as it does not affect the incoming packets</a:t>
            </a:r>
          </a:p>
          <a:p>
            <a:r>
              <a:rPr lang="en-US" dirty="0"/>
              <a:t>primarily focused on identifying possible incidents, logging information about them, and reporting attempts.</a:t>
            </a:r>
          </a:p>
          <a:p>
            <a:pPr lvl="1"/>
            <a:r>
              <a:rPr lang="en-US" dirty="0"/>
              <a:t>Reporting is important as the prevention needs to be done intentionally.</a:t>
            </a:r>
          </a:p>
          <a:p>
            <a:pPr lvl="1"/>
            <a:r>
              <a:rPr lang="en-US" dirty="0"/>
              <a:t>Reporting can be Alerts, Alarms, SMS, Email or auto generated calls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230" y="572312"/>
            <a:ext cx="7543800" cy="822961"/>
          </a:xfrm>
        </p:spPr>
        <p:txBody>
          <a:bodyPr/>
          <a:lstStyle/>
          <a:p>
            <a:r>
              <a:rPr lang="en-US" dirty="0"/>
              <a:t>IDS types</a:t>
            </a:r>
          </a:p>
        </p:txBody>
      </p:sp>
      <p:sp>
        <p:nvSpPr>
          <p:cNvPr id="3" name="Content Placeholder 2"/>
          <p:cNvSpPr>
            <a:spLocks noGrp="1"/>
          </p:cNvSpPr>
          <p:nvPr>
            <p:ph idx="1"/>
          </p:nvPr>
        </p:nvSpPr>
        <p:spPr>
          <a:xfrm>
            <a:off x="642836" y="1676400"/>
            <a:ext cx="10906327" cy="5181600"/>
          </a:xfrm>
        </p:spPr>
        <p:txBody>
          <a:bodyPr>
            <a:normAutofit/>
          </a:bodyPr>
          <a:lstStyle/>
          <a:p>
            <a:r>
              <a:rPr lang="en-US" dirty="0"/>
              <a:t>Network intrusion detection system (NIDS) </a:t>
            </a:r>
          </a:p>
          <a:p>
            <a:pPr lvl="1"/>
            <a:r>
              <a:rPr lang="en-US" dirty="0"/>
              <a:t>is an independent platform that identifies intrusions by examining network traffic and monitors multiple hosts</a:t>
            </a:r>
          </a:p>
          <a:p>
            <a:pPr lvl="1"/>
            <a:r>
              <a:rPr lang="en-US" dirty="0"/>
              <a:t>IDS access to network traffic by connecting to a network hub, network switch configured for port mirroring, or network tap. In a NIDS, sensors are located at choke points in the network to be monitored, often in the (DMZ) or at network borders. </a:t>
            </a:r>
          </a:p>
          <a:p>
            <a:pPr lvl="1"/>
            <a:r>
              <a:rPr lang="en-US" dirty="0"/>
              <a:t>An example of a NIDS is Snort.</a:t>
            </a:r>
          </a:p>
        </p:txBody>
      </p:sp>
      <p:pic>
        <p:nvPicPr>
          <p:cNvPr id="5" name="Picture 4" descr="Diagram&#10;&#10;Description automatically generated">
            <a:extLst>
              <a:ext uri="{FF2B5EF4-FFF2-40B4-BE49-F238E27FC236}">
                <a16:creationId xmlns:a16="http://schemas.microsoft.com/office/drawing/2014/main" id="{3EAC257C-071A-4DBD-88EC-DD387BE19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0899" y="93198"/>
            <a:ext cx="3633324" cy="2063469"/>
          </a:xfrm>
          <a:prstGeom prst="rect">
            <a:avLst/>
          </a:prstGeom>
        </p:spPr>
      </p:pic>
      <p:pic>
        <p:nvPicPr>
          <p:cNvPr id="7" name="Picture 6" descr="Logo&#10;&#10;Description automatically generated">
            <a:extLst>
              <a:ext uri="{FF2B5EF4-FFF2-40B4-BE49-F238E27FC236}">
                <a16:creationId xmlns:a16="http://schemas.microsoft.com/office/drawing/2014/main" id="{A36CF79E-2E81-45BA-ABC7-9DA31EE3F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441" y="4288726"/>
            <a:ext cx="1638300" cy="892874"/>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FE921E00-25CE-4302-B8DB-AF61DE3FD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611" y="4060722"/>
            <a:ext cx="2605506" cy="242871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FB11EB-32E5-475C-A1CF-ACD5619DABEC}"/>
              </a:ext>
            </a:extLst>
          </p:cNvPr>
          <p:cNvSpPr>
            <a:spLocks noGrp="1"/>
          </p:cNvSpPr>
          <p:nvPr>
            <p:ph type="title"/>
          </p:nvPr>
        </p:nvSpPr>
        <p:spPr/>
        <p:txBody>
          <a:bodyPr/>
          <a:lstStyle/>
          <a:p>
            <a:r>
              <a:rPr lang="en-US" dirty="0"/>
              <a:t>IDS types</a:t>
            </a:r>
          </a:p>
        </p:txBody>
      </p:sp>
      <p:sp>
        <p:nvSpPr>
          <p:cNvPr id="3" name="Content Placeholder 2">
            <a:extLst>
              <a:ext uri="{FF2B5EF4-FFF2-40B4-BE49-F238E27FC236}">
                <a16:creationId xmlns:a16="http://schemas.microsoft.com/office/drawing/2014/main" id="{F145C277-BC1C-4F6C-A595-7330D135AF5E}"/>
              </a:ext>
            </a:extLst>
          </p:cNvPr>
          <p:cNvSpPr>
            <a:spLocks noGrp="1"/>
          </p:cNvSpPr>
          <p:nvPr>
            <p:ph idx="1"/>
          </p:nvPr>
        </p:nvSpPr>
        <p:spPr>
          <a:xfrm>
            <a:off x="864579" y="1502817"/>
            <a:ext cx="10370867" cy="4023360"/>
          </a:xfrm>
        </p:spPr>
        <p:txBody>
          <a:bodyPr>
            <a:normAutofit/>
          </a:bodyPr>
          <a:lstStyle/>
          <a:p>
            <a:r>
              <a:rPr lang="en-US" dirty="0"/>
              <a:t>Host-based intrusion detection system (HIDS)</a:t>
            </a:r>
          </a:p>
          <a:p>
            <a:pPr lvl="1"/>
            <a:r>
              <a:rPr lang="en-US" sz="2000" dirty="0"/>
              <a:t>An agent on a host that identifies intrusions by analyzing system calls, application logs, file-system modifications (binaries, password files, capability databases, Access control lists, etc.) and other host activities and state.</a:t>
            </a:r>
          </a:p>
          <a:p>
            <a:pPr lvl="1"/>
            <a:r>
              <a:rPr lang="en-US" sz="2000" dirty="0"/>
              <a:t>Examples of HIDS are Tripwire and OSSEC.</a:t>
            </a:r>
          </a:p>
          <a:p>
            <a:r>
              <a:rPr lang="en-US" b="1" dirty="0"/>
              <a:t> </a:t>
            </a:r>
            <a:r>
              <a:rPr lang="en-US" dirty="0"/>
              <a:t>Stack-based intrusion detection system (SIDS)</a:t>
            </a:r>
          </a:p>
          <a:p>
            <a:pPr lvl="1"/>
            <a:r>
              <a:rPr lang="en-US" sz="2000" dirty="0"/>
              <a:t>The packets are examined as they go through the TCP/IP stack  and its implementation to be dependent on the Operating System that is being used. </a:t>
            </a:r>
          </a:p>
        </p:txBody>
      </p:sp>
      <p:pic>
        <p:nvPicPr>
          <p:cNvPr id="5" name="Picture 4" descr="Diagram&#10;&#10;Description automatically generated">
            <a:extLst>
              <a:ext uri="{FF2B5EF4-FFF2-40B4-BE49-F238E27FC236}">
                <a16:creationId xmlns:a16="http://schemas.microsoft.com/office/drawing/2014/main" id="{AC75D579-799D-494A-990D-1D83BC950D31}"/>
              </a:ext>
            </a:extLst>
          </p:cNvPr>
          <p:cNvPicPr>
            <a:picLocks noChangeAspect="1"/>
          </p:cNvPicPr>
          <p:nvPr/>
        </p:nvPicPr>
        <p:blipFill rotWithShape="1">
          <a:blip r:embed="rId2">
            <a:extLst>
              <a:ext uri="{28A0092B-C50C-407E-A947-70E740481C1C}">
                <a14:useLocalDpi xmlns:a14="http://schemas.microsoft.com/office/drawing/2010/main" val="0"/>
              </a:ext>
            </a:extLst>
          </a:blip>
          <a:srcRect l="7995" t="4379" r="4715" b="3379"/>
          <a:stretch/>
        </p:blipFill>
        <p:spPr>
          <a:xfrm>
            <a:off x="8691716" y="2930013"/>
            <a:ext cx="3106994" cy="3824748"/>
          </a:xfrm>
          <a:prstGeom prst="rect">
            <a:avLst/>
          </a:prstGeom>
        </p:spPr>
      </p:pic>
    </p:spTree>
    <p:extLst>
      <p:ext uri="{BB962C8B-B14F-4D97-AF65-F5344CB8AC3E}">
        <p14:creationId xmlns:p14="http://schemas.microsoft.com/office/powerpoint/2010/main" val="3450282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EE0C-C4C4-4400-A668-CA0B1F911281}"/>
              </a:ext>
            </a:extLst>
          </p:cNvPr>
          <p:cNvSpPr>
            <a:spLocks noGrp="1"/>
          </p:cNvSpPr>
          <p:nvPr>
            <p:ph type="title"/>
          </p:nvPr>
        </p:nvSpPr>
        <p:spPr/>
        <p:txBody>
          <a:bodyPr/>
          <a:lstStyle/>
          <a:p>
            <a:r>
              <a:rPr lang="en-US" dirty="0"/>
              <a:t>Intrusion Prevention System</a:t>
            </a:r>
          </a:p>
        </p:txBody>
      </p:sp>
      <p:sp>
        <p:nvSpPr>
          <p:cNvPr id="3" name="Content Placeholder 2">
            <a:extLst>
              <a:ext uri="{FF2B5EF4-FFF2-40B4-BE49-F238E27FC236}">
                <a16:creationId xmlns:a16="http://schemas.microsoft.com/office/drawing/2014/main" id="{F07CE45C-98FA-4030-982B-78F4EEC08EEC}"/>
              </a:ext>
            </a:extLst>
          </p:cNvPr>
          <p:cNvSpPr>
            <a:spLocks noGrp="1"/>
          </p:cNvSpPr>
          <p:nvPr>
            <p:ph idx="1"/>
          </p:nvPr>
        </p:nvSpPr>
        <p:spPr/>
        <p:txBody>
          <a:bodyPr/>
          <a:lstStyle/>
          <a:p>
            <a:r>
              <a:rPr lang="en-US" dirty="0"/>
              <a:t>An intrusion prevention system (IPS) is a form of network security that works to </a:t>
            </a:r>
            <a:r>
              <a:rPr lang="en-US" dirty="0">
                <a:solidFill>
                  <a:srgbClr val="FF0000"/>
                </a:solidFill>
              </a:rPr>
              <a:t>detect</a:t>
            </a:r>
            <a:r>
              <a:rPr lang="en-US" dirty="0"/>
              <a:t> and </a:t>
            </a:r>
            <a:r>
              <a:rPr lang="en-US" dirty="0">
                <a:solidFill>
                  <a:srgbClr val="FF0000"/>
                </a:solidFill>
              </a:rPr>
              <a:t>prevent</a:t>
            </a:r>
            <a:r>
              <a:rPr lang="en-US" dirty="0"/>
              <a:t> identified threats. </a:t>
            </a:r>
          </a:p>
          <a:p>
            <a:pPr lvl="1"/>
            <a:r>
              <a:rPr lang="en-US" dirty="0"/>
              <a:t>Intrusion prevention systems continuously monitor the network, looking for possible malicious incidents and capturing information about them.</a:t>
            </a:r>
          </a:p>
          <a:p>
            <a:pPr lvl="2"/>
            <a:r>
              <a:rPr lang="en-US" dirty="0"/>
              <a:t>Similar to IDS – IPS is also having IDS capabilities and know and Intrusion Detection and Prevention System</a:t>
            </a:r>
          </a:p>
          <a:p>
            <a:pPr lvl="1"/>
            <a:r>
              <a:rPr lang="en-US" dirty="0"/>
              <a:t>Intrusion prevention systems control the access to an IT network and protect it from abuse and attack.</a:t>
            </a:r>
          </a:p>
          <a:p>
            <a:pPr lvl="1"/>
            <a:r>
              <a:rPr lang="en-US" sz="2400" dirty="0"/>
              <a:t>IPSs combine IDSs and improved firewall technologies, they make access control decisions based on application content, rather than IP address or ports like a traditional firewalls</a:t>
            </a:r>
            <a:endParaRPr lang="en-US" dirty="0"/>
          </a:p>
        </p:txBody>
      </p:sp>
      <p:sp>
        <p:nvSpPr>
          <p:cNvPr id="4" name="Slide Number Placeholder 3">
            <a:extLst>
              <a:ext uri="{FF2B5EF4-FFF2-40B4-BE49-F238E27FC236}">
                <a16:creationId xmlns:a16="http://schemas.microsoft.com/office/drawing/2014/main" id="{5C12371B-A052-452C-98DC-5C2192D48ED4}"/>
              </a:ext>
            </a:extLst>
          </p:cNvPr>
          <p:cNvSpPr>
            <a:spLocks noGrp="1"/>
          </p:cNvSpPr>
          <p:nvPr>
            <p:ph type="sldNum" sz="quarter" idx="12"/>
          </p:nvPr>
        </p:nvSpPr>
        <p:spPr/>
        <p:txBody>
          <a:bodyPr/>
          <a:lstStyle/>
          <a:p>
            <a:fld id="{B74EB0F0-7D7E-412A-B235-20FE2876EE16}" type="slidenum">
              <a:rPr lang="en-US" smtClean="0"/>
              <a:t>48</a:t>
            </a:fld>
            <a:endParaRPr lang="en-US"/>
          </a:p>
        </p:txBody>
      </p:sp>
    </p:spTree>
    <p:extLst>
      <p:ext uri="{BB962C8B-B14F-4D97-AF65-F5344CB8AC3E}">
        <p14:creationId xmlns:p14="http://schemas.microsoft.com/office/powerpoint/2010/main" val="1745827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ECFC-A8A5-41BC-A3FD-47AFF93AF18A}"/>
              </a:ext>
            </a:extLst>
          </p:cNvPr>
          <p:cNvSpPr>
            <a:spLocks noGrp="1"/>
          </p:cNvSpPr>
          <p:nvPr>
            <p:ph type="title"/>
          </p:nvPr>
        </p:nvSpPr>
        <p:spPr/>
        <p:txBody>
          <a:bodyPr/>
          <a:lstStyle/>
          <a:p>
            <a:r>
              <a:rPr lang="en-US" dirty="0"/>
              <a:t>How IPS Works</a:t>
            </a:r>
          </a:p>
        </p:txBody>
      </p:sp>
      <p:sp>
        <p:nvSpPr>
          <p:cNvPr id="3" name="Content Placeholder 2">
            <a:extLst>
              <a:ext uri="{FF2B5EF4-FFF2-40B4-BE49-F238E27FC236}">
                <a16:creationId xmlns:a16="http://schemas.microsoft.com/office/drawing/2014/main" id="{1466E5C5-D917-49F7-8015-5A4F28CC8104}"/>
              </a:ext>
            </a:extLst>
          </p:cNvPr>
          <p:cNvSpPr>
            <a:spLocks noGrp="1"/>
          </p:cNvSpPr>
          <p:nvPr>
            <p:ph idx="1"/>
          </p:nvPr>
        </p:nvSpPr>
        <p:spPr/>
        <p:txBody>
          <a:bodyPr/>
          <a:lstStyle/>
          <a:p>
            <a:r>
              <a:rPr lang="en-US" dirty="0"/>
              <a:t>The IPS performs real-time packet inspection, deeply inspecting every packet that travels across the network. </a:t>
            </a:r>
          </a:p>
          <a:p>
            <a:r>
              <a:rPr lang="en-US" dirty="0"/>
              <a:t>If any malicious or suspicious packets are detected, the IPS will carry out one of the following actions:</a:t>
            </a:r>
          </a:p>
        </p:txBody>
      </p:sp>
      <p:sp>
        <p:nvSpPr>
          <p:cNvPr id="4" name="Slide Number Placeholder 3">
            <a:extLst>
              <a:ext uri="{FF2B5EF4-FFF2-40B4-BE49-F238E27FC236}">
                <a16:creationId xmlns:a16="http://schemas.microsoft.com/office/drawing/2014/main" id="{98484D29-C1FE-4576-A2D1-EF7D9AD7EBB7}"/>
              </a:ext>
            </a:extLst>
          </p:cNvPr>
          <p:cNvSpPr>
            <a:spLocks noGrp="1"/>
          </p:cNvSpPr>
          <p:nvPr>
            <p:ph type="sldNum" sz="quarter" idx="12"/>
          </p:nvPr>
        </p:nvSpPr>
        <p:spPr/>
        <p:txBody>
          <a:bodyPr/>
          <a:lstStyle/>
          <a:p>
            <a:fld id="{B74EB0F0-7D7E-412A-B235-20FE2876EE16}" type="slidenum">
              <a:rPr lang="en-US" smtClean="0"/>
              <a:t>49</a:t>
            </a:fld>
            <a:endParaRPr lang="en-US"/>
          </a:p>
        </p:txBody>
      </p:sp>
      <p:sp>
        <p:nvSpPr>
          <p:cNvPr id="6" name="TextBox 5">
            <a:extLst>
              <a:ext uri="{FF2B5EF4-FFF2-40B4-BE49-F238E27FC236}">
                <a16:creationId xmlns:a16="http://schemas.microsoft.com/office/drawing/2014/main" id="{1CB5F48B-677A-4721-8B6F-2EA697867A20}"/>
              </a:ext>
            </a:extLst>
          </p:cNvPr>
          <p:cNvSpPr txBox="1"/>
          <p:nvPr/>
        </p:nvSpPr>
        <p:spPr>
          <a:xfrm>
            <a:off x="1550751" y="3574209"/>
            <a:ext cx="8431449" cy="2554545"/>
          </a:xfrm>
          <a:prstGeom prst="rect">
            <a:avLst/>
          </a:prstGeom>
          <a:noFill/>
        </p:spPr>
        <p:txBody>
          <a:bodyPr wrap="square">
            <a:spAutoFit/>
          </a:bodyPr>
          <a:lstStyle/>
          <a:p>
            <a:pPr>
              <a:buFont typeface="Arial" panose="020B0604020202020204" pitchFamily="34" charset="0"/>
              <a:buChar char="•"/>
            </a:pPr>
            <a:r>
              <a:rPr lang="en-US" sz="2000" b="1" dirty="0"/>
              <a:t>Terminate</a:t>
            </a:r>
            <a:r>
              <a:rPr lang="en-US" sz="2000" dirty="0"/>
              <a:t> the TCP session that has been exploited and block the offending source IP address or user account from accessing any application, target hosts or other network resources unethically.</a:t>
            </a:r>
          </a:p>
          <a:p>
            <a:pPr>
              <a:buFont typeface="Arial" panose="020B0604020202020204" pitchFamily="34" charset="0"/>
              <a:buChar char="•"/>
            </a:pPr>
            <a:r>
              <a:rPr lang="en-US" sz="2000" b="1" dirty="0"/>
              <a:t>Reprogram or reconfigure </a:t>
            </a:r>
            <a:r>
              <a:rPr lang="en-US" sz="2000" dirty="0"/>
              <a:t>the firewall to prevent a similar attack occurring in the future.</a:t>
            </a:r>
          </a:p>
          <a:p>
            <a:pPr>
              <a:buFont typeface="Arial" panose="020B0604020202020204" pitchFamily="34" charset="0"/>
              <a:buChar char="•"/>
            </a:pPr>
            <a:r>
              <a:rPr lang="en-US" sz="2000" b="1" dirty="0"/>
              <a:t>Remove or replace </a:t>
            </a:r>
            <a:r>
              <a:rPr lang="en-US" sz="2000" dirty="0"/>
              <a:t>any malicious content that remains on the network following an attack. This is done by repackaging payloads, removing header information and removing any infected attachments from file or email servers.</a:t>
            </a:r>
          </a:p>
        </p:txBody>
      </p:sp>
    </p:spTree>
    <p:extLst>
      <p:ext uri="{BB962C8B-B14F-4D97-AF65-F5344CB8AC3E}">
        <p14:creationId xmlns:p14="http://schemas.microsoft.com/office/powerpoint/2010/main" val="359338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669935-0914-47F9-83F2-A9C23A39A55D}"/>
              </a:ext>
            </a:extLst>
          </p:cNvPr>
          <p:cNvSpPr>
            <a:spLocks noGrp="1"/>
          </p:cNvSpPr>
          <p:nvPr>
            <p:ph type="title"/>
          </p:nvPr>
        </p:nvSpPr>
        <p:spPr/>
        <p:txBody>
          <a:bodyPr/>
          <a:lstStyle/>
          <a:p>
            <a:r>
              <a:rPr lang="en-US" dirty="0"/>
              <a:t>Network Security</a:t>
            </a:r>
          </a:p>
        </p:txBody>
      </p:sp>
      <p:sp>
        <p:nvSpPr>
          <p:cNvPr id="7" name="Content Placeholder 6">
            <a:extLst>
              <a:ext uri="{FF2B5EF4-FFF2-40B4-BE49-F238E27FC236}">
                <a16:creationId xmlns:a16="http://schemas.microsoft.com/office/drawing/2014/main" id="{D5C3BCF4-188D-4308-97D7-96B290FBF970}"/>
              </a:ext>
            </a:extLst>
          </p:cNvPr>
          <p:cNvSpPr>
            <a:spLocks noGrp="1"/>
          </p:cNvSpPr>
          <p:nvPr>
            <p:ph idx="1"/>
          </p:nvPr>
        </p:nvSpPr>
        <p:spPr/>
        <p:txBody>
          <a:bodyPr/>
          <a:lstStyle/>
          <a:p>
            <a:r>
              <a:rPr lang="en-US" dirty="0"/>
              <a:t>Network plays a major role in IT infrastructure</a:t>
            </a:r>
          </a:p>
          <a:p>
            <a:pPr lvl="1"/>
            <a:r>
              <a:rPr lang="en-US" dirty="0"/>
              <a:t>Main Components of data communication</a:t>
            </a:r>
          </a:p>
          <a:p>
            <a:r>
              <a:rPr lang="en-US" dirty="0"/>
              <a:t>Network consists with several physical and digital components including human resources</a:t>
            </a:r>
          </a:p>
          <a:p>
            <a:pPr lvl="1"/>
            <a:r>
              <a:rPr lang="en-US" dirty="0"/>
              <a:t>Hardware and communication media</a:t>
            </a:r>
          </a:p>
          <a:p>
            <a:pPr lvl="1"/>
            <a:r>
              <a:rPr lang="en-US" dirty="0"/>
              <a:t>Data and information</a:t>
            </a:r>
          </a:p>
          <a:p>
            <a:pPr lvl="1"/>
            <a:r>
              <a:rPr lang="en-US" dirty="0"/>
              <a:t>Liveware </a:t>
            </a:r>
          </a:p>
        </p:txBody>
      </p:sp>
      <p:sp>
        <p:nvSpPr>
          <p:cNvPr id="4" name="Slide Number Placeholder 3">
            <a:extLst>
              <a:ext uri="{FF2B5EF4-FFF2-40B4-BE49-F238E27FC236}">
                <a16:creationId xmlns:a16="http://schemas.microsoft.com/office/drawing/2014/main" id="{A3EC4345-A4AD-4999-A822-853D8F0EFB19}"/>
              </a:ext>
            </a:extLst>
          </p:cNvPr>
          <p:cNvSpPr>
            <a:spLocks noGrp="1"/>
          </p:cNvSpPr>
          <p:nvPr>
            <p:ph type="sldNum" sz="quarter" idx="12"/>
          </p:nvPr>
        </p:nvSpPr>
        <p:spPr/>
        <p:txBody>
          <a:bodyPr/>
          <a:lstStyle/>
          <a:p>
            <a:fld id="{B74EB0F0-7D7E-412A-B235-20FE2876EE16}" type="slidenum">
              <a:rPr lang="en-US" smtClean="0"/>
              <a:t>5</a:t>
            </a:fld>
            <a:endParaRPr lang="en-US"/>
          </a:p>
        </p:txBody>
      </p:sp>
      <p:pic>
        <p:nvPicPr>
          <p:cNvPr id="10" name="Picture 9">
            <a:extLst>
              <a:ext uri="{FF2B5EF4-FFF2-40B4-BE49-F238E27FC236}">
                <a16:creationId xmlns:a16="http://schemas.microsoft.com/office/drawing/2014/main" id="{D61B038F-E2D3-49E2-B571-0821BFA71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237" y="478171"/>
            <a:ext cx="3651926" cy="2008559"/>
          </a:xfrm>
          <a:prstGeom prst="rect">
            <a:avLst/>
          </a:prstGeom>
        </p:spPr>
      </p:pic>
      <p:pic>
        <p:nvPicPr>
          <p:cNvPr id="12" name="Picture 11" descr="Diagram&#10;&#10;Description automatically generated">
            <a:extLst>
              <a:ext uri="{FF2B5EF4-FFF2-40B4-BE49-F238E27FC236}">
                <a16:creationId xmlns:a16="http://schemas.microsoft.com/office/drawing/2014/main" id="{89A54B6F-CE73-4A29-8D02-1745EB3ED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993" y="3289168"/>
            <a:ext cx="4587906" cy="3440930"/>
          </a:xfrm>
          <a:prstGeom prst="rect">
            <a:avLst/>
          </a:prstGeom>
        </p:spPr>
      </p:pic>
    </p:spTree>
    <p:extLst>
      <p:ext uri="{BB962C8B-B14F-4D97-AF65-F5344CB8AC3E}">
        <p14:creationId xmlns:p14="http://schemas.microsoft.com/office/powerpoint/2010/main" val="513574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7DCE-67F2-4687-9B1D-3549A3E2DAB0}"/>
              </a:ext>
            </a:extLst>
          </p:cNvPr>
          <p:cNvSpPr>
            <a:spLocks noGrp="1"/>
          </p:cNvSpPr>
          <p:nvPr>
            <p:ph type="title"/>
          </p:nvPr>
        </p:nvSpPr>
        <p:spPr/>
        <p:txBody>
          <a:bodyPr/>
          <a:lstStyle/>
          <a:p>
            <a:r>
              <a:rPr lang="en-US" dirty="0"/>
              <a:t>IPS – How to Detect Intrusions</a:t>
            </a:r>
          </a:p>
        </p:txBody>
      </p:sp>
      <p:sp>
        <p:nvSpPr>
          <p:cNvPr id="3" name="Content Placeholder 2">
            <a:extLst>
              <a:ext uri="{FF2B5EF4-FFF2-40B4-BE49-F238E27FC236}">
                <a16:creationId xmlns:a16="http://schemas.microsoft.com/office/drawing/2014/main" id="{AD565870-96FB-49F5-BE3C-4C0073A9C1AF}"/>
              </a:ext>
            </a:extLst>
          </p:cNvPr>
          <p:cNvSpPr>
            <a:spLocks noGrp="1"/>
          </p:cNvSpPr>
          <p:nvPr>
            <p:ph idx="1"/>
          </p:nvPr>
        </p:nvSpPr>
        <p:spPr/>
        <p:txBody>
          <a:bodyPr/>
          <a:lstStyle/>
          <a:p>
            <a:r>
              <a:rPr lang="en-US" dirty="0"/>
              <a:t>An intrusion prevention system is typically configured to use several different approaches to protect the network from unauthorized access. </a:t>
            </a:r>
          </a:p>
          <a:p>
            <a:pPr lvl="1"/>
            <a:r>
              <a:rPr lang="en-US" dirty="0"/>
              <a:t>These include:</a:t>
            </a:r>
          </a:p>
        </p:txBody>
      </p:sp>
      <p:sp>
        <p:nvSpPr>
          <p:cNvPr id="4" name="Slide Number Placeholder 3">
            <a:extLst>
              <a:ext uri="{FF2B5EF4-FFF2-40B4-BE49-F238E27FC236}">
                <a16:creationId xmlns:a16="http://schemas.microsoft.com/office/drawing/2014/main" id="{B527C4A9-9E07-4C03-9CFD-94A6F063A69F}"/>
              </a:ext>
            </a:extLst>
          </p:cNvPr>
          <p:cNvSpPr>
            <a:spLocks noGrp="1"/>
          </p:cNvSpPr>
          <p:nvPr>
            <p:ph type="sldNum" sz="quarter" idx="12"/>
          </p:nvPr>
        </p:nvSpPr>
        <p:spPr/>
        <p:txBody>
          <a:bodyPr/>
          <a:lstStyle/>
          <a:p>
            <a:fld id="{B74EB0F0-7D7E-412A-B235-20FE2876EE16}" type="slidenum">
              <a:rPr lang="en-US" smtClean="0"/>
              <a:t>50</a:t>
            </a:fld>
            <a:endParaRPr lang="en-US"/>
          </a:p>
        </p:txBody>
      </p:sp>
      <p:sp>
        <p:nvSpPr>
          <p:cNvPr id="6" name="TextBox 5">
            <a:extLst>
              <a:ext uri="{FF2B5EF4-FFF2-40B4-BE49-F238E27FC236}">
                <a16:creationId xmlns:a16="http://schemas.microsoft.com/office/drawing/2014/main" id="{D76361B2-0B07-4BBB-908E-BA296557A9B5}"/>
              </a:ext>
            </a:extLst>
          </p:cNvPr>
          <p:cNvSpPr txBox="1"/>
          <p:nvPr/>
        </p:nvSpPr>
        <p:spPr>
          <a:xfrm>
            <a:off x="1344038" y="3433864"/>
            <a:ext cx="9862225" cy="2862322"/>
          </a:xfrm>
          <a:prstGeom prst="rect">
            <a:avLst/>
          </a:prstGeom>
          <a:noFill/>
        </p:spPr>
        <p:txBody>
          <a:bodyPr wrap="square">
            <a:spAutoFit/>
          </a:bodyPr>
          <a:lstStyle/>
          <a:p>
            <a:pPr>
              <a:buFont typeface="Arial" panose="020B0604020202020204" pitchFamily="34" charset="0"/>
              <a:buChar char="•"/>
            </a:pPr>
            <a:r>
              <a:rPr lang="en-US" sz="2000" dirty="0">
                <a:solidFill>
                  <a:srgbClr val="FF0000"/>
                </a:solidFill>
              </a:rPr>
              <a:t>Signature-Based - The signature-based approach uses predefined signatures of well-known network threats. When an attack is initiated that matches one of these signatures or patterns, the system takes necessary action.</a:t>
            </a:r>
          </a:p>
          <a:p>
            <a:pPr>
              <a:buFont typeface="Arial" panose="020B0604020202020204" pitchFamily="34" charset="0"/>
              <a:buChar char="•"/>
            </a:pPr>
            <a:r>
              <a:rPr lang="en-US" sz="2000" dirty="0">
                <a:solidFill>
                  <a:srgbClr val="0070C0"/>
                </a:solidFill>
              </a:rPr>
              <a:t>Anomaly-Based - The anomaly-based approach monitors for any abnormal or unexpected behavior on the network. If an anomaly is detected, the system blocks access to the target host immediately.</a:t>
            </a:r>
          </a:p>
          <a:p>
            <a:pPr>
              <a:buFont typeface="Arial" panose="020B0604020202020204" pitchFamily="34" charset="0"/>
              <a:buChar char="•"/>
            </a:pPr>
            <a:r>
              <a:rPr lang="en-US" sz="2000" dirty="0">
                <a:solidFill>
                  <a:schemeClr val="accent6">
                    <a:lumMod val="50000"/>
                  </a:schemeClr>
                </a:solidFill>
              </a:rPr>
              <a:t>Policy-Based - This approach requires administrators to configure security policies according to organizational security policies and the network infrastructure. When an activity occurs that violates a security policy, an alert is triggered and sent to the system administrators.</a:t>
            </a:r>
          </a:p>
        </p:txBody>
      </p:sp>
    </p:spTree>
    <p:extLst>
      <p:ext uri="{BB962C8B-B14F-4D97-AF65-F5344CB8AC3E}">
        <p14:creationId xmlns:p14="http://schemas.microsoft.com/office/powerpoint/2010/main" val="51177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46B0-6228-423E-BB4D-257EC7DBC21C}"/>
              </a:ext>
            </a:extLst>
          </p:cNvPr>
          <p:cNvSpPr>
            <a:spLocks noGrp="1"/>
          </p:cNvSpPr>
          <p:nvPr>
            <p:ph type="title"/>
          </p:nvPr>
        </p:nvSpPr>
        <p:spPr/>
        <p:txBody>
          <a:bodyPr/>
          <a:lstStyle/>
          <a:p>
            <a:r>
              <a:rPr lang="en-US" dirty="0"/>
              <a:t>IPS - Types</a:t>
            </a:r>
          </a:p>
        </p:txBody>
      </p:sp>
      <p:sp>
        <p:nvSpPr>
          <p:cNvPr id="3" name="Content Placeholder 2">
            <a:extLst>
              <a:ext uri="{FF2B5EF4-FFF2-40B4-BE49-F238E27FC236}">
                <a16:creationId xmlns:a16="http://schemas.microsoft.com/office/drawing/2014/main" id="{FAD2BE00-3C72-4B57-8A8E-017065226A74}"/>
              </a:ext>
            </a:extLst>
          </p:cNvPr>
          <p:cNvSpPr>
            <a:spLocks noGrp="1"/>
          </p:cNvSpPr>
          <p:nvPr>
            <p:ph idx="1"/>
          </p:nvPr>
        </p:nvSpPr>
        <p:spPr/>
        <p:txBody>
          <a:bodyPr>
            <a:normAutofit fontScale="92500" lnSpcReduction="10000"/>
          </a:bodyPr>
          <a:lstStyle/>
          <a:p>
            <a:r>
              <a:rPr lang="en-US" dirty="0"/>
              <a:t>Network-based intrusion prevention system (NIPS): </a:t>
            </a:r>
          </a:p>
          <a:p>
            <a:pPr lvl="1"/>
            <a:r>
              <a:rPr lang="en-US" dirty="0"/>
              <a:t>It monitors the entire network for suspicious traffic by analyzing protocol activity. </a:t>
            </a:r>
          </a:p>
          <a:p>
            <a:r>
              <a:rPr lang="en-US" dirty="0"/>
              <a:t>Wireless intrusion prevention system (WIPS): </a:t>
            </a:r>
          </a:p>
          <a:p>
            <a:pPr lvl="1"/>
            <a:r>
              <a:rPr lang="en-US" dirty="0"/>
              <a:t>It monitors a wireless network for suspicious traffic by analyzing wireless networking protocols.  </a:t>
            </a:r>
          </a:p>
          <a:p>
            <a:r>
              <a:rPr lang="en-US" dirty="0"/>
              <a:t>Network behavior analysis (NBA): </a:t>
            </a:r>
          </a:p>
          <a:p>
            <a:pPr lvl="1"/>
            <a:r>
              <a:rPr lang="en-US" dirty="0"/>
              <a:t>It examines network traffic to identify threats that generate unusual traffic flows, such as distributed denial of service attacks, specific forms of malware and policy violations. </a:t>
            </a:r>
          </a:p>
          <a:p>
            <a:r>
              <a:rPr lang="en-US" dirty="0"/>
              <a:t>Host-based intrusion prevention system (HIPS): </a:t>
            </a:r>
          </a:p>
          <a:p>
            <a:pPr lvl="1"/>
            <a:r>
              <a:rPr lang="en-US" dirty="0"/>
              <a:t>It is an inbuilt software package which operates a single host for doubtful activity by scanning events that occur within that host. </a:t>
            </a:r>
          </a:p>
        </p:txBody>
      </p:sp>
      <p:sp>
        <p:nvSpPr>
          <p:cNvPr id="4" name="Slide Number Placeholder 3">
            <a:extLst>
              <a:ext uri="{FF2B5EF4-FFF2-40B4-BE49-F238E27FC236}">
                <a16:creationId xmlns:a16="http://schemas.microsoft.com/office/drawing/2014/main" id="{C85D596C-4E23-4CD2-A1F9-ADA79880D022}"/>
              </a:ext>
            </a:extLst>
          </p:cNvPr>
          <p:cNvSpPr>
            <a:spLocks noGrp="1"/>
          </p:cNvSpPr>
          <p:nvPr>
            <p:ph type="sldNum" sz="quarter" idx="12"/>
          </p:nvPr>
        </p:nvSpPr>
        <p:spPr/>
        <p:txBody>
          <a:bodyPr/>
          <a:lstStyle/>
          <a:p>
            <a:fld id="{B74EB0F0-7D7E-412A-B235-20FE2876EE16}" type="slidenum">
              <a:rPr lang="en-US" smtClean="0"/>
              <a:t>51</a:t>
            </a:fld>
            <a:endParaRPr lang="en-US"/>
          </a:p>
        </p:txBody>
      </p:sp>
      <p:pic>
        <p:nvPicPr>
          <p:cNvPr id="8" name="Picture 7" descr="Diagram&#10;&#10;Description automatically generated">
            <a:extLst>
              <a:ext uri="{FF2B5EF4-FFF2-40B4-BE49-F238E27FC236}">
                <a16:creationId xmlns:a16="http://schemas.microsoft.com/office/drawing/2014/main" id="{BB6EDF79-BF6A-433F-AF3F-699BAC505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039" y="51546"/>
            <a:ext cx="3827533" cy="1974457"/>
          </a:xfrm>
          <a:prstGeom prst="rect">
            <a:avLst/>
          </a:prstGeom>
        </p:spPr>
      </p:pic>
    </p:spTree>
    <p:extLst>
      <p:ext uri="{BB962C8B-B14F-4D97-AF65-F5344CB8AC3E}">
        <p14:creationId xmlns:p14="http://schemas.microsoft.com/office/powerpoint/2010/main" val="2427236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AEB-527A-4150-8C3E-57661309AA8C}"/>
              </a:ext>
            </a:extLst>
          </p:cNvPr>
          <p:cNvSpPr>
            <a:spLocks noGrp="1"/>
          </p:cNvSpPr>
          <p:nvPr>
            <p:ph type="title"/>
          </p:nvPr>
        </p:nvSpPr>
        <p:spPr/>
        <p:txBody>
          <a:bodyPr/>
          <a:lstStyle/>
          <a:p>
            <a:r>
              <a:rPr lang="en-US" dirty="0"/>
              <a:t>Comparison of IPS with IDS: </a:t>
            </a:r>
          </a:p>
        </p:txBody>
      </p:sp>
      <p:sp>
        <p:nvSpPr>
          <p:cNvPr id="3" name="Content Placeholder 2">
            <a:extLst>
              <a:ext uri="{FF2B5EF4-FFF2-40B4-BE49-F238E27FC236}">
                <a16:creationId xmlns:a16="http://schemas.microsoft.com/office/drawing/2014/main" id="{687ADCA3-FB84-486F-9D5B-219C9A1432E9}"/>
              </a:ext>
            </a:extLst>
          </p:cNvPr>
          <p:cNvSpPr>
            <a:spLocks noGrp="1"/>
          </p:cNvSpPr>
          <p:nvPr>
            <p:ph idx="1"/>
          </p:nvPr>
        </p:nvSpPr>
        <p:spPr/>
        <p:txBody>
          <a:bodyPr>
            <a:normAutofit/>
          </a:bodyPr>
          <a:lstStyle/>
          <a:p>
            <a:r>
              <a:rPr lang="en-US" dirty="0"/>
              <a:t>The main difference between Intrusion Prevention System (IPS) with Intrusion Detection Systems (IDS) are: </a:t>
            </a:r>
          </a:p>
          <a:p>
            <a:pPr lvl="1"/>
            <a:r>
              <a:rPr lang="en-US" dirty="0"/>
              <a:t>Intrusion prevention systems are placed in-line and are able to actively prevent or block intrusions that are detected. </a:t>
            </a:r>
          </a:p>
          <a:p>
            <a:pPr lvl="1"/>
            <a:r>
              <a:rPr lang="en-US" dirty="0"/>
              <a:t>IPS can take such actions as sending an alarm, dropping detected malicious packets, resetting a connection or blocking traffic from the offending IP address. </a:t>
            </a:r>
          </a:p>
          <a:p>
            <a:pPr lvl="1"/>
            <a:r>
              <a:rPr lang="en-US" dirty="0"/>
              <a:t>IPS also can correct cyclic redundancy check (CRC) errors, defragment packet streams, mitigate TCP sequencing issues and clean up unwanted transport and network layer options. </a:t>
            </a:r>
          </a:p>
          <a:p>
            <a:endParaRPr lang="en-US" dirty="0"/>
          </a:p>
        </p:txBody>
      </p:sp>
      <p:sp>
        <p:nvSpPr>
          <p:cNvPr id="4" name="Slide Number Placeholder 3">
            <a:extLst>
              <a:ext uri="{FF2B5EF4-FFF2-40B4-BE49-F238E27FC236}">
                <a16:creationId xmlns:a16="http://schemas.microsoft.com/office/drawing/2014/main" id="{67553980-FDE4-4C5B-9D7F-3C258B395289}"/>
              </a:ext>
            </a:extLst>
          </p:cNvPr>
          <p:cNvSpPr>
            <a:spLocks noGrp="1"/>
          </p:cNvSpPr>
          <p:nvPr>
            <p:ph type="sldNum" sz="quarter" idx="12"/>
          </p:nvPr>
        </p:nvSpPr>
        <p:spPr/>
        <p:txBody>
          <a:bodyPr/>
          <a:lstStyle/>
          <a:p>
            <a:fld id="{B74EB0F0-7D7E-412A-B235-20FE2876EE16}" type="slidenum">
              <a:rPr lang="en-US" smtClean="0"/>
              <a:t>52</a:t>
            </a:fld>
            <a:endParaRPr lang="en-US"/>
          </a:p>
        </p:txBody>
      </p:sp>
    </p:spTree>
    <p:extLst>
      <p:ext uri="{BB962C8B-B14F-4D97-AF65-F5344CB8AC3E}">
        <p14:creationId xmlns:p14="http://schemas.microsoft.com/office/powerpoint/2010/main" val="215343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D93D-38BE-4E84-9436-232C61886518}"/>
              </a:ext>
            </a:extLst>
          </p:cNvPr>
          <p:cNvSpPr>
            <a:spLocks noGrp="1"/>
          </p:cNvSpPr>
          <p:nvPr>
            <p:ph type="title"/>
          </p:nvPr>
        </p:nvSpPr>
        <p:spPr/>
        <p:txBody>
          <a:bodyPr/>
          <a:lstStyle/>
          <a:p>
            <a:r>
              <a:rPr lang="en-US" dirty="0"/>
              <a:t>Attacks for the Network Services</a:t>
            </a:r>
          </a:p>
        </p:txBody>
      </p:sp>
      <p:sp>
        <p:nvSpPr>
          <p:cNvPr id="3" name="Content Placeholder 2">
            <a:extLst>
              <a:ext uri="{FF2B5EF4-FFF2-40B4-BE49-F238E27FC236}">
                <a16:creationId xmlns:a16="http://schemas.microsoft.com/office/drawing/2014/main" id="{51A62A83-E981-4593-8E92-014FC27E42AF}"/>
              </a:ext>
            </a:extLst>
          </p:cNvPr>
          <p:cNvSpPr>
            <a:spLocks noGrp="1"/>
          </p:cNvSpPr>
          <p:nvPr>
            <p:ph idx="1"/>
          </p:nvPr>
        </p:nvSpPr>
        <p:spPr/>
        <p:txBody>
          <a:bodyPr/>
          <a:lstStyle/>
          <a:p>
            <a:r>
              <a:rPr lang="en-US" dirty="0"/>
              <a:t>Experience of Attacks</a:t>
            </a:r>
          </a:p>
          <a:p>
            <a:pPr lvl="1"/>
            <a:r>
              <a:rPr lang="en-US" dirty="0"/>
              <a:t>Websites Defacements</a:t>
            </a:r>
          </a:p>
          <a:p>
            <a:pPr lvl="1"/>
            <a:r>
              <a:rPr lang="en-US" dirty="0"/>
              <a:t>Email hijacking (phishing, ransomware)</a:t>
            </a:r>
          </a:p>
          <a:p>
            <a:pPr lvl="1"/>
            <a:r>
              <a:rPr lang="en-US" dirty="0"/>
              <a:t>Data leaks (SQL injections, credential leaks) </a:t>
            </a:r>
          </a:p>
          <a:p>
            <a:pPr lvl="1"/>
            <a:r>
              <a:rPr lang="en-US" dirty="0"/>
              <a:t>Redirecting to other sites (DNS spoofing, cross-site scripting XSS)</a:t>
            </a:r>
          </a:p>
          <a:p>
            <a:pPr lvl="1"/>
            <a:endParaRPr lang="en-US" dirty="0"/>
          </a:p>
        </p:txBody>
      </p:sp>
      <p:pic>
        <p:nvPicPr>
          <p:cNvPr id="5" name="Picture 4">
            <a:extLst>
              <a:ext uri="{FF2B5EF4-FFF2-40B4-BE49-F238E27FC236}">
                <a16:creationId xmlns:a16="http://schemas.microsoft.com/office/drawing/2014/main" id="{2EA8147B-EFF1-4920-9F45-C73939A0B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280" y="1520669"/>
            <a:ext cx="2857500" cy="1600200"/>
          </a:xfrm>
          <a:prstGeom prst="rect">
            <a:avLst/>
          </a:prstGeom>
        </p:spPr>
      </p:pic>
      <p:pic>
        <p:nvPicPr>
          <p:cNvPr id="7" name="Picture 6">
            <a:extLst>
              <a:ext uri="{FF2B5EF4-FFF2-40B4-BE49-F238E27FC236}">
                <a16:creationId xmlns:a16="http://schemas.microsoft.com/office/drawing/2014/main" id="{A568DCE0-0930-4C08-8543-F73005935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972" y="4010418"/>
            <a:ext cx="2857500" cy="2043113"/>
          </a:xfrm>
          <a:prstGeom prst="rect">
            <a:avLst/>
          </a:prstGeom>
        </p:spPr>
      </p:pic>
      <p:pic>
        <p:nvPicPr>
          <p:cNvPr id="9" name="Picture 8">
            <a:extLst>
              <a:ext uri="{FF2B5EF4-FFF2-40B4-BE49-F238E27FC236}">
                <a16:creationId xmlns:a16="http://schemas.microsoft.com/office/drawing/2014/main" id="{8FD41D13-3E8A-483D-9E06-3EBE102DF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166695"/>
            <a:ext cx="2876550" cy="1590675"/>
          </a:xfrm>
          <a:prstGeom prst="rect">
            <a:avLst/>
          </a:prstGeom>
        </p:spPr>
      </p:pic>
      <p:pic>
        <p:nvPicPr>
          <p:cNvPr id="11" name="Picture 10">
            <a:extLst>
              <a:ext uri="{FF2B5EF4-FFF2-40B4-BE49-F238E27FC236}">
                <a16:creationId xmlns:a16="http://schemas.microsoft.com/office/drawing/2014/main" id="{F7ADDEE0-1570-4F4E-8642-0022E75BD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813" y="4174281"/>
            <a:ext cx="4472865" cy="2683719"/>
          </a:xfrm>
          <a:prstGeom prst="rect">
            <a:avLst/>
          </a:prstGeom>
        </p:spPr>
      </p:pic>
    </p:spTree>
    <p:extLst>
      <p:ext uri="{BB962C8B-B14F-4D97-AF65-F5344CB8AC3E}">
        <p14:creationId xmlns:p14="http://schemas.microsoft.com/office/powerpoint/2010/main" val="1726116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18E4-5ED7-4E2B-AF9C-CB55E4A9417D}"/>
              </a:ext>
            </a:extLst>
          </p:cNvPr>
          <p:cNvSpPr>
            <a:spLocks noGrp="1"/>
          </p:cNvSpPr>
          <p:nvPr>
            <p:ph type="title"/>
          </p:nvPr>
        </p:nvSpPr>
        <p:spPr/>
        <p:txBody>
          <a:bodyPr/>
          <a:lstStyle/>
          <a:p>
            <a:r>
              <a:rPr lang="en-US" dirty="0"/>
              <a:t>Common Factors in Network Attacks</a:t>
            </a:r>
          </a:p>
        </p:txBody>
      </p:sp>
      <p:sp>
        <p:nvSpPr>
          <p:cNvPr id="3" name="Content Placeholder 2">
            <a:extLst>
              <a:ext uri="{FF2B5EF4-FFF2-40B4-BE49-F238E27FC236}">
                <a16:creationId xmlns:a16="http://schemas.microsoft.com/office/drawing/2014/main" id="{59633A04-01F6-454B-B8EC-B31F375A6462}"/>
              </a:ext>
            </a:extLst>
          </p:cNvPr>
          <p:cNvSpPr>
            <a:spLocks noGrp="1"/>
          </p:cNvSpPr>
          <p:nvPr>
            <p:ph idx="1"/>
          </p:nvPr>
        </p:nvSpPr>
        <p:spPr>
          <a:xfrm>
            <a:off x="838200" y="1737703"/>
            <a:ext cx="7038163" cy="4351338"/>
          </a:xfrm>
        </p:spPr>
        <p:txBody>
          <a:bodyPr>
            <a:normAutofit/>
          </a:bodyPr>
          <a:lstStyle/>
          <a:p>
            <a:r>
              <a:rPr lang="en-US" dirty="0"/>
              <a:t>All attacks affects the users' credibility, organizational reputation, suffer financial losses, unavailability of services</a:t>
            </a:r>
          </a:p>
          <a:p>
            <a:r>
              <a:rPr lang="en-US" dirty="0"/>
              <a:t>Some attacks are on the IT components, and some are on the media (“Network”)</a:t>
            </a:r>
          </a:p>
          <a:p>
            <a:pPr lvl="1"/>
            <a:r>
              <a:rPr lang="en-US" dirty="0"/>
              <a:t>Here we are mainly discussing the attacks and prevention mechanism on the networks but we focus on the all components in the OSI architecture”</a:t>
            </a:r>
          </a:p>
          <a:p>
            <a:endParaRPr lang="en-US" dirty="0"/>
          </a:p>
        </p:txBody>
      </p:sp>
      <p:pic>
        <p:nvPicPr>
          <p:cNvPr id="5" name="Picture 4">
            <a:extLst>
              <a:ext uri="{FF2B5EF4-FFF2-40B4-BE49-F238E27FC236}">
                <a16:creationId xmlns:a16="http://schemas.microsoft.com/office/drawing/2014/main" id="{0805A84D-BC60-4556-BFE1-380F68818DFA}"/>
              </a:ext>
            </a:extLst>
          </p:cNvPr>
          <p:cNvPicPr>
            <a:picLocks noChangeAspect="1"/>
          </p:cNvPicPr>
          <p:nvPr/>
        </p:nvPicPr>
        <p:blipFill>
          <a:blip r:embed="rId2"/>
          <a:stretch>
            <a:fillRect/>
          </a:stretch>
        </p:blipFill>
        <p:spPr>
          <a:xfrm>
            <a:off x="7956262" y="2461931"/>
            <a:ext cx="3887953" cy="2685438"/>
          </a:xfrm>
          <a:prstGeom prst="rect">
            <a:avLst/>
          </a:prstGeom>
        </p:spPr>
      </p:pic>
    </p:spTree>
    <p:extLst>
      <p:ext uri="{BB962C8B-B14F-4D97-AF65-F5344CB8AC3E}">
        <p14:creationId xmlns:p14="http://schemas.microsoft.com/office/powerpoint/2010/main" val="412089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0D5A-1FF4-45C7-9D91-D931C963CC6E}"/>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8ADBF87F-80C8-4FE0-871B-0D47EAFC1404}"/>
              </a:ext>
            </a:extLst>
          </p:cNvPr>
          <p:cNvSpPr>
            <a:spLocks noGrp="1"/>
          </p:cNvSpPr>
          <p:nvPr>
            <p:ph idx="1"/>
          </p:nvPr>
        </p:nvSpPr>
        <p:spPr>
          <a:xfrm>
            <a:off x="838200" y="1737702"/>
            <a:ext cx="6024716" cy="4751587"/>
          </a:xfrm>
        </p:spPr>
        <p:txBody>
          <a:bodyPr>
            <a:normAutofit/>
          </a:bodyPr>
          <a:lstStyle/>
          <a:p>
            <a:pPr marL="0" indent="0" algn="ctr">
              <a:buNone/>
            </a:pPr>
            <a:r>
              <a:rPr lang="en-US" dirty="0">
                <a:solidFill>
                  <a:srgbClr val="0070C0"/>
                </a:solidFill>
              </a:rPr>
              <a:t>Network security</a:t>
            </a:r>
          </a:p>
          <a:p>
            <a:pPr marL="0" indent="0" algn="ctr">
              <a:buNone/>
            </a:pPr>
            <a:r>
              <a:rPr lang="en-US" dirty="0"/>
              <a:t>consists of the</a:t>
            </a:r>
          </a:p>
          <a:p>
            <a:pPr marL="457200" lvl="1" indent="0" algn="ctr">
              <a:buNone/>
            </a:pPr>
            <a:r>
              <a:rPr lang="en-US" sz="2800" dirty="0">
                <a:solidFill>
                  <a:srgbClr val="0070C0"/>
                </a:solidFill>
              </a:rPr>
              <a:t>policies, processes and practices </a:t>
            </a:r>
          </a:p>
          <a:p>
            <a:pPr marL="457200" lvl="1" indent="0" algn="ctr">
              <a:buNone/>
            </a:pPr>
            <a:r>
              <a:rPr lang="en-US" sz="2800" dirty="0"/>
              <a:t>adopted to </a:t>
            </a:r>
          </a:p>
          <a:p>
            <a:pPr marL="457200" lvl="1" indent="0" algn="ctr">
              <a:buNone/>
            </a:pPr>
            <a:r>
              <a:rPr lang="en-US" sz="2800" dirty="0">
                <a:solidFill>
                  <a:srgbClr val="0070C0"/>
                </a:solidFill>
              </a:rPr>
              <a:t>monitor, detect and prevent </a:t>
            </a:r>
            <a:r>
              <a:rPr lang="en-US" sz="2800" dirty="0">
                <a:solidFill>
                  <a:srgbClr val="C00000"/>
                </a:solidFill>
              </a:rPr>
              <a:t>unauthorized access, misuse, modification, or denial</a:t>
            </a:r>
            <a:r>
              <a:rPr lang="en-US" sz="2800" dirty="0">
                <a:solidFill>
                  <a:srgbClr val="0070C0"/>
                </a:solidFill>
              </a:rPr>
              <a:t> </a:t>
            </a:r>
          </a:p>
          <a:p>
            <a:pPr marL="457200" lvl="1" indent="0" algn="ctr">
              <a:buNone/>
            </a:pPr>
            <a:r>
              <a:rPr lang="en-US" sz="2800" dirty="0"/>
              <a:t>of a </a:t>
            </a:r>
          </a:p>
          <a:p>
            <a:pPr marL="457200" lvl="1" indent="0" algn="ctr">
              <a:buNone/>
            </a:pPr>
            <a:r>
              <a:rPr lang="en-US" sz="2800" dirty="0">
                <a:solidFill>
                  <a:srgbClr val="0070C0"/>
                </a:solidFill>
              </a:rPr>
              <a:t>computer network and network-accessible resources.</a:t>
            </a:r>
          </a:p>
          <a:p>
            <a:pPr algn="ctr"/>
            <a:endParaRPr lang="en-US" dirty="0"/>
          </a:p>
        </p:txBody>
      </p:sp>
      <p:sp>
        <p:nvSpPr>
          <p:cNvPr id="4" name="Slide Number Placeholder 3">
            <a:extLst>
              <a:ext uri="{FF2B5EF4-FFF2-40B4-BE49-F238E27FC236}">
                <a16:creationId xmlns:a16="http://schemas.microsoft.com/office/drawing/2014/main" id="{BB4FCC5B-E94E-42FD-90FE-96542ACA891F}"/>
              </a:ext>
            </a:extLst>
          </p:cNvPr>
          <p:cNvSpPr>
            <a:spLocks noGrp="1"/>
          </p:cNvSpPr>
          <p:nvPr>
            <p:ph type="sldNum" sz="quarter" idx="12"/>
          </p:nvPr>
        </p:nvSpPr>
        <p:spPr/>
        <p:txBody>
          <a:bodyPr/>
          <a:lstStyle/>
          <a:p>
            <a:fld id="{B74EB0F0-7D7E-412A-B235-20FE2876EE16}" type="slidenum">
              <a:rPr lang="en-US" smtClean="0"/>
              <a:t>8</a:t>
            </a:fld>
            <a:endParaRPr lang="en-US"/>
          </a:p>
        </p:txBody>
      </p:sp>
      <p:pic>
        <p:nvPicPr>
          <p:cNvPr id="6" name="Picture 5" descr="Diagram&#10;&#10;Description automatically generated">
            <a:extLst>
              <a:ext uri="{FF2B5EF4-FFF2-40B4-BE49-F238E27FC236}">
                <a16:creationId xmlns:a16="http://schemas.microsoft.com/office/drawing/2014/main" id="{A8CB8BC5-07CB-4629-A822-26B33E2FE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82" y="968851"/>
            <a:ext cx="5539818" cy="5977453"/>
          </a:xfrm>
          <a:prstGeom prst="rect">
            <a:avLst/>
          </a:prstGeom>
        </p:spPr>
      </p:pic>
    </p:spTree>
    <p:extLst>
      <p:ext uri="{BB962C8B-B14F-4D97-AF65-F5344CB8AC3E}">
        <p14:creationId xmlns:p14="http://schemas.microsoft.com/office/powerpoint/2010/main" val="17991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CE5D-66AC-49F0-8AE9-B120571A2A38}"/>
              </a:ext>
            </a:extLst>
          </p:cNvPr>
          <p:cNvSpPr>
            <a:spLocks noGrp="1"/>
          </p:cNvSpPr>
          <p:nvPr>
            <p:ph type="title"/>
          </p:nvPr>
        </p:nvSpPr>
        <p:spPr/>
        <p:txBody>
          <a:bodyPr/>
          <a:lstStyle/>
          <a:p>
            <a:r>
              <a:rPr lang="en-US" dirty="0"/>
              <a:t>Threats and Attacks</a:t>
            </a:r>
          </a:p>
        </p:txBody>
      </p:sp>
      <p:sp>
        <p:nvSpPr>
          <p:cNvPr id="3" name="Content Placeholder 2">
            <a:extLst>
              <a:ext uri="{FF2B5EF4-FFF2-40B4-BE49-F238E27FC236}">
                <a16:creationId xmlns:a16="http://schemas.microsoft.com/office/drawing/2014/main" id="{C09E84D0-6369-4533-ADC4-FCA2AAA16A60}"/>
              </a:ext>
            </a:extLst>
          </p:cNvPr>
          <p:cNvSpPr>
            <a:spLocks noGrp="1"/>
          </p:cNvSpPr>
          <p:nvPr>
            <p:ph idx="1"/>
          </p:nvPr>
        </p:nvSpPr>
        <p:spPr/>
        <p:txBody>
          <a:bodyPr>
            <a:normAutofit/>
          </a:bodyPr>
          <a:lstStyle/>
          <a:p>
            <a:r>
              <a:rPr lang="en-US" b="1" dirty="0"/>
              <a:t>Threat </a:t>
            </a:r>
            <a:r>
              <a:rPr lang="en-US" dirty="0"/>
              <a:t>is a possible security violation that might exploit the vulnerability of a system or asset. The origin of threat may be accidental, environmental (natural disaster), human negligence or human failure. </a:t>
            </a:r>
          </a:p>
          <a:p>
            <a:r>
              <a:rPr lang="en-US" b="1" dirty="0"/>
              <a:t>Attack </a:t>
            </a:r>
            <a:r>
              <a:rPr lang="en-US" dirty="0"/>
              <a:t>is a deliberate unauthorized action on a system or asset. Attack can be classified as </a:t>
            </a:r>
            <a:r>
              <a:rPr lang="en-US" dirty="0">
                <a:solidFill>
                  <a:srgbClr val="FF0000"/>
                </a:solidFill>
              </a:rPr>
              <a:t>active and passive attack</a:t>
            </a:r>
            <a:r>
              <a:rPr lang="en-US" dirty="0"/>
              <a:t>. An attack will have a motive and will follow a method when opportunity arise.</a:t>
            </a:r>
          </a:p>
          <a:p>
            <a:r>
              <a:rPr lang="en-US" dirty="0"/>
              <a:t>Security threats/attacks can be in the form of </a:t>
            </a:r>
            <a:r>
              <a:rPr lang="en-US" dirty="0">
                <a:solidFill>
                  <a:srgbClr val="0070C0"/>
                </a:solidFill>
              </a:rPr>
              <a:t>interception, interruption, fabrication and modification</a:t>
            </a:r>
            <a:r>
              <a:rPr lang="en-US" dirty="0"/>
              <a:t>.</a:t>
            </a:r>
          </a:p>
          <a:p>
            <a:endParaRPr lang="en-US" dirty="0"/>
          </a:p>
          <a:p>
            <a:endParaRPr lang="en-US" dirty="0"/>
          </a:p>
        </p:txBody>
      </p:sp>
    </p:spTree>
    <p:extLst>
      <p:ext uri="{BB962C8B-B14F-4D97-AF65-F5344CB8AC3E}">
        <p14:creationId xmlns:p14="http://schemas.microsoft.com/office/powerpoint/2010/main" val="183863911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lides" id="{ABE79801-4083-46BE-945E-2E01B7E13FE2}" vid="{D325130D-3D76-4BE9-AD0A-8AC275FE5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1862</TotalTime>
  <Words>3700</Words>
  <Application>Microsoft Office PowerPoint</Application>
  <PresentationFormat>Widescreen</PresentationFormat>
  <Paragraphs>381</Paragraphs>
  <Slides>52</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1" baseType="lpstr">
      <vt:lpstr>Arial</vt:lpstr>
      <vt:lpstr>Arial Black</vt:lpstr>
      <vt:lpstr>Calibri</vt:lpstr>
      <vt:lpstr>Calibri Light</vt:lpstr>
      <vt:lpstr>Liberation Serif</vt:lpstr>
      <vt:lpstr>Times New Roman</vt:lpstr>
      <vt:lpstr>Verdana</vt:lpstr>
      <vt:lpstr>1_Office Theme</vt:lpstr>
      <vt:lpstr>Visio</vt:lpstr>
      <vt:lpstr>PowerPoint Presentation</vt:lpstr>
      <vt:lpstr>What is Security ?</vt:lpstr>
      <vt:lpstr>Main Objectives of IT Security</vt:lpstr>
      <vt:lpstr>How We Provide IT Security?</vt:lpstr>
      <vt:lpstr>Network Security</vt:lpstr>
      <vt:lpstr>Attacks for the Network Services</vt:lpstr>
      <vt:lpstr>Common Factors in Network Attacks</vt:lpstr>
      <vt:lpstr>Network Security</vt:lpstr>
      <vt:lpstr>Threats and Attacks</vt:lpstr>
      <vt:lpstr>Passive Attacks</vt:lpstr>
      <vt:lpstr>Active Attacks</vt:lpstr>
      <vt:lpstr>Network Threats/Attacks Target to Data Flow</vt:lpstr>
      <vt:lpstr>Passive Attack - Prevent interception </vt:lpstr>
      <vt:lpstr>Preventing Interruptions</vt:lpstr>
      <vt:lpstr>Prevent Modification</vt:lpstr>
      <vt:lpstr>Prevent Fabrication</vt:lpstr>
      <vt:lpstr>What to be Secure in the Network</vt:lpstr>
      <vt:lpstr>How we do it on the network </vt:lpstr>
      <vt:lpstr>Process of Implementation of Security</vt:lpstr>
      <vt:lpstr>What do We Have – Total Solution</vt:lpstr>
      <vt:lpstr>Technologies </vt:lpstr>
      <vt:lpstr>Firewalls</vt:lpstr>
      <vt:lpstr>Firewall</vt:lpstr>
      <vt:lpstr>Firewall History - Evolution</vt:lpstr>
      <vt:lpstr>Firewall Types</vt:lpstr>
      <vt:lpstr>Packet filters</vt:lpstr>
      <vt:lpstr>Circuit Level Gateways</vt:lpstr>
      <vt:lpstr> Application-level gateways</vt:lpstr>
      <vt:lpstr>Stateful Inspection firewall</vt:lpstr>
      <vt:lpstr>Next-generation Firewall</vt:lpstr>
      <vt:lpstr>Firewall Delivery Methods</vt:lpstr>
      <vt:lpstr>PowerPoint Presentation</vt:lpstr>
      <vt:lpstr>Firewall  Deployment Architectures</vt:lpstr>
      <vt:lpstr>Screening Router</vt:lpstr>
      <vt:lpstr>ACL Example</vt:lpstr>
      <vt:lpstr>Simple Firewall</vt:lpstr>
      <vt:lpstr>Multi-Legged Firewall</vt:lpstr>
      <vt:lpstr>Firewall Sandwich</vt:lpstr>
      <vt:lpstr>Layered Firewall Approach</vt:lpstr>
      <vt:lpstr>Other Types of Firewalls</vt:lpstr>
      <vt:lpstr>WAF </vt:lpstr>
      <vt:lpstr>Current and Future of Firewalls</vt:lpstr>
      <vt:lpstr>IDS &amp; IPS</vt:lpstr>
      <vt:lpstr>Intrusion and Intrusion Detection</vt:lpstr>
      <vt:lpstr>Intrusion Detection System</vt:lpstr>
      <vt:lpstr>IDS types</vt:lpstr>
      <vt:lpstr>IDS types</vt:lpstr>
      <vt:lpstr>Intrusion Prevention System</vt:lpstr>
      <vt:lpstr>How IPS Works</vt:lpstr>
      <vt:lpstr>IPS – How to Detect Intrusions</vt:lpstr>
      <vt:lpstr>IPS - Types</vt:lpstr>
      <vt:lpstr>Comparison of IPS with IDS: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Chamara Disanayaka</dc:creator>
  <cp:lastModifiedBy>Chamara Disanayaka</cp:lastModifiedBy>
  <cp:revision>49</cp:revision>
  <dcterms:created xsi:type="dcterms:W3CDTF">2022-04-25T05:30:50Z</dcterms:created>
  <dcterms:modified xsi:type="dcterms:W3CDTF">2024-04-03T05:23:54Z</dcterms:modified>
</cp:coreProperties>
</file>